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8" r:id="rId3"/>
    <p:sldId id="259" r:id="rId4"/>
    <p:sldId id="261" r:id="rId5"/>
    <p:sldId id="262" r:id="rId6"/>
    <p:sldId id="263" r:id="rId7"/>
    <p:sldId id="264" r:id="rId8"/>
    <p:sldId id="265" r:id="rId9"/>
    <p:sldId id="260" r:id="rId10"/>
    <p:sldId id="257" r:id="rId11"/>
    <p:sldId id="268" r:id="rId12"/>
    <p:sldId id="266" r:id="rId13"/>
    <p:sldId id="26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296" y="-6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EBA481-61FB-4E26-8162-14C556F9D668}" type="datetimeFigureOut">
              <a:rPr lang="en-US" smtClean="0"/>
              <a:t>9/19/2018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84F504-57C9-4042-AF2F-31626C53976D}" type="slidenum">
              <a:rPr lang="en-US" smtClean="0"/>
              <a:t>‹#›</a:t>
            </a:fld>
            <a:endParaRPr lang="en-US"/>
          </a:p>
        </p:txBody>
      </p:sp>
    </p:spTree>
    <p:extLst>
      <p:ext uri="{BB962C8B-B14F-4D97-AF65-F5344CB8AC3E}">
        <p14:creationId xmlns:p14="http://schemas.microsoft.com/office/powerpoint/2010/main" val="2202049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aphis.usda.gov/emergency_response/downloads/nahems/fad.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txBox="1">
            <a:spLocks noGrp="1" noChangeArrowheads="1"/>
          </p:cNvSpPr>
          <p:nvPr/>
        </p:nvSpPr>
        <p:spPr bwMode="auto">
          <a:xfrm>
            <a:off x="3883924" y="8685363"/>
            <a:ext cx="2972488" cy="457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87" tIns="46144" rIns="92287" bIns="46144" anchor="b"/>
          <a:lstStyle>
            <a:lvl1pPr defTabSz="919163" eaLnBrk="0" hangingPunct="0">
              <a:spcBef>
                <a:spcPct val="30000"/>
              </a:spcBef>
              <a:defRPr sz="1200">
                <a:solidFill>
                  <a:schemeClr val="tx1"/>
                </a:solidFill>
                <a:latin typeface="Arial" charset="0"/>
              </a:defRPr>
            </a:lvl1pPr>
            <a:lvl2pPr marL="742950" indent="-285750" defTabSz="919163" eaLnBrk="0" hangingPunct="0">
              <a:spcBef>
                <a:spcPct val="30000"/>
              </a:spcBef>
              <a:defRPr sz="1200">
                <a:solidFill>
                  <a:schemeClr val="tx1"/>
                </a:solidFill>
                <a:latin typeface="Arial" charset="0"/>
              </a:defRPr>
            </a:lvl2pPr>
            <a:lvl3pPr marL="1143000" indent="-228600" defTabSz="919163" eaLnBrk="0" hangingPunct="0">
              <a:spcBef>
                <a:spcPct val="30000"/>
              </a:spcBef>
              <a:defRPr sz="1200">
                <a:solidFill>
                  <a:schemeClr val="tx1"/>
                </a:solidFill>
                <a:latin typeface="Arial" charset="0"/>
              </a:defRPr>
            </a:lvl3pPr>
            <a:lvl4pPr marL="1600200" indent="-228600" defTabSz="919163" eaLnBrk="0" hangingPunct="0">
              <a:spcBef>
                <a:spcPct val="30000"/>
              </a:spcBef>
              <a:defRPr sz="1200">
                <a:solidFill>
                  <a:schemeClr val="tx1"/>
                </a:solidFill>
                <a:latin typeface="Arial" charset="0"/>
              </a:defRPr>
            </a:lvl4pPr>
            <a:lvl5pPr marL="2057400" indent="-228600" defTabSz="919163" eaLnBrk="0" hangingPunct="0">
              <a:spcBef>
                <a:spcPct val="30000"/>
              </a:spcBef>
              <a:defRPr sz="1200">
                <a:solidFill>
                  <a:schemeClr val="tx1"/>
                </a:solidFill>
                <a:latin typeface="Arial" charset="0"/>
              </a:defRPr>
            </a:lvl5pPr>
            <a:lvl6pPr marL="2514600" indent="-228600" defTabSz="919163" eaLnBrk="0" fontAlgn="base" hangingPunct="0">
              <a:spcBef>
                <a:spcPct val="30000"/>
              </a:spcBef>
              <a:spcAft>
                <a:spcPct val="0"/>
              </a:spcAft>
              <a:defRPr sz="1200">
                <a:solidFill>
                  <a:schemeClr val="tx1"/>
                </a:solidFill>
                <a:latin typeface="Arial" charset="0"/>
              </a:defRPr>
            </a:lvl6pPr>
            <a:lvl7pPr marL="2971800" indent="-228600" defTabSz="919163" eaLnBrk="0" fontAlgn="base" hangingPunct="0">
              <a:spcBef>
                <a:spcPct val="30000"/>
              </a:spcBef>
              <a:spcAft>
                <a:spcPct val="0"/>
              </a:spcAft>
              <a:defRPr sz="1200">
                <a:solidFill>
                  <a:schemeClr val="tx1"/>
                </a:solidFill>
                <a:latin typeface="Arial" charset="0"/>
              </a:defRPr>
            </a:lvl7pPr>
            <a:lvl8pPr marL="3429000" indent="-228600" defTabSz="919163" eaLnBrk="0" fontAlgn="base" hangingPunct="0">
              <a:spcBef>
                <a:spcPct val="30000"/>
              </a:spcBef>
              <a:spcAft>
                <a:spcPct val="0"/>
              </a:spcAft>
              <a:defRPr sz="1200">
                <a:solidFill>
                  <a:schemeClr val="tx1"/>
                </a:solidFill>
                <a:latin typeface="Arial" charset="0"/>
              </a:defRPr>
            </a:lvl8pPr>
            <a:lvl9pPr marL="3886200" indent="-228600" defTabSz="91916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298D5CF1-C281-48A2-95E9-E29BE45C10EE}" type="slidenum">
              <a:rPr lang="en-US" altLang="en-US"/>
              <a:pPr algn="r" eaLnBrk="1" hangingPunct="1">
                <a:spcBef>
                  <a:spcPct val="0"/>
                </a:spcBef>
              </a:pPr>
              <a:t>2</a:t>
            </a:fld>
            <a:endParaRPr lang="en-US" alt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xfrm>
            <a:off x="914612" y="4343481"/>
            <a:ext cx="5028777" cy="411496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African swine fever (ASF) is a highly contagious viral disease of swine. The disease is caused by the African swine fever virus (ASFV). This virus is the sole member of the new genus </a:t>
            </a:r>
            <a:r>
              <a:rPr lang="en-US" altLang="en-US" dirty="0" err="1" smtClean="0"/>
              <a:t>Asfivirus</a:t>
            </a:r>
            <a:r>
              <a:rPr lang="en-US" altLang="en-US" dirty="0" smtClean="0"/>
              <a:t> (Family: </a:t>
            </a:r>
            <a:r>
              <a:rPr lang="en-US" altLang="en-US" dirty="0" err="1" smtClean="0"/>
              <a:t>Asfarviridae</a:t>
            </a:r>
            <a:r>
              <a:rPr lang="en-US" altLang="en-US" dirty="0" smtClean="0"/>
              <a:t>) and was formerly classified as a member of the family </a:t>
            </a:r>
            <a:r>
              <a:rPr lang="en-US" altLang="en-US" dirty="0" err="1" smtClean="0"/>
              <a:t>Iridoviridae</a:t>
            </a:r>
            <a:r>
              <a:rPr lang="en-US" altLang="en-US" dirty="0" smtClean="0"/>
              <a:t>. ASFV (shown here) is a large, lipoprotein-enveloped, icosahedral, double-stranded DNA virus. The virus is the only known DNA virus that is transmitted by arthropods. The virus replicates in </a:t>
            </a:r>
            <a:r>
              <a:rPr lang="en-US" altLang="en-US" i="1" dirty="0" err="1" smtClean="0"/>
              <a:t>Ornithodoros</a:t>
            </a:r>
            <a:r>
              <a:rPr lang="en-US" altLang="en-US" dirty="0" smtClean="0"/>
              <a:t> ticks and can be transmitted to swine through the bite of the tick. ASFV isolates vary greatly in their virulence, with highly virulent isolates causing up to 100% mortality, and lower virulent isolates leading only to seroconversion. </a:t>
            </a:r>
          </a:p>
          <a:p>
            <a:endParaRPr lang="en-US" altLang="en-US" dirty="0" smtClean="0"/>
          </a:p>
          <a:p>
            <a:r>
              <a:rPr lang="en-US" altLang="en-US" dirty="0" smtClean="0"/>
              <a:t>[This photo shows an transmission electron microscopy (TEM) </a:t>
            </a:r>
            <a:r>
              <a:rPr lang="en-US" altLang="en-US" dirty="0" err="1" smtClean="0"/>
              <a:t>electromicrograph</a:t>
            </a:r>
            <a:r>
              <a:rPr lang="en-US" altLang="en-US" dirty="0" smtClean="0"/>
              <a:t> of the African swine fever virus. Source: Institute for Animal Health via commons.wikimedia.org].</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3883924" y="8685363"/>
            <a:ext cx="2972488" cy="457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87" tIns="46144" rIns="92287" bIns="46144" anchor="b"/>
          <a:lstStyle>
            <a:lvl1pPr defTabSz="919163" eaLnBrk="0" hangingPunct="0">
              <a:spcBef>
                <a:spcPct val="30000"/>
              </a:spcBef>
              <a:defRPr sz="1200">
                <a:solidFill>
                  <a:schemeClr val="tx1"/>
                </a:solidFill>
                <a:latin typeface="Arial" charset="0"/>
              </a:defRPr>
            </a:lvl1pPr>
            <a:lvl2pPr marL="742950" indent="-285750" defTabSz="919163" eaLnBrk="0" hangingPunct="0">
              <a:spcBef>
                <a:spcPct val="30000"/>
              </a:spcBef>
              <a:defRPr sz="1200">
                <a:solidFill>
                  <a:schemeClr val="tx1"/>
                </a:solidFill>
                <a:latin typeface="Arial" charset="0"/>
              </a:defRPr>
            </a:lvl2pPr>
            <a:lvl3pPr marL="1143000" indent="-228600" defTabSz="919163" eaLnBrk="0" hangingPunct="0">
              <a:spcBef>
                <a:spcPct val="30000"/>
              </a:spcBef>
              <a:defRPr sz="1200">
                <a:solidFill>
                  <a:schemeClr val="tx1"/>
                </a:solidFill>
                <a:latin typeface="Arial" charset="0"/>
              </a:defRPr>
            </a:lvl3pPr>
            <a:lvl4pPr marL="1600200" indent="-228600" defTabSz="919163" eaLnBrk="0" hangingPunct="0">
              <a:spcBef>
                <a:spcPct val="30000"/>
              </a:spcBef>
              <a:defRPr sz="1200">
                <a:solidFill>
                  <a:schemeClr val="tx1"/>
                </a:solidFill>
                <a:latin typeface="Arial" charset="0"/>
              </a:defRPr>
            </a:lvl4pPr>
            <a:lvl5pPr marL="2057400" indent="-228600" defTabSz="919163" eaLnBrk="0" hangingPunct="0">
              <a:spcBef>
                <a:spcPct val="30000"/>
              </a:spcBef>
              <a:defRPr sz="1200">
                <a:solidFill>
                  <a:schemeClr val="tx1"/>
                </a:solidFill>
                <a:latin typeface="Arial" charset="0"/>
              </a:defRPr>
            </a:lvl5pPr>
            <a:lvl6pPr marL="2514600" indent="-228600" defTabSz="919163" eaLnBrk="0" fontAlgn="base" hangingPunct="0">
              <a:spcBef>
                <a:spcPct val="30000"/>
              </a:spcBef>
              <a:spcAft>
                <a:spcPct val="0"/>
              </a:spcAft>
              <a:defRPr sz="1200">
                <a:solidFill>
                  <a:schemeClr val="tx1"/>
                </a:solidFill>
                <a:latin typeface="Arial" charset="0"/>
              </a:defRPr>
            </a:lvl6pPr>
            <a:lvl7pPr marL="2971800" indent="-228600" defTabSz="919163" eaLnBrk="0" fontAlgn="base" hangingPunct="0">
              <a:spcBef>
                <a:spcPct val="30000"/>
              </a:spcBef>
              <a:spcAft>
                <a:spcPct val="0"/>
              </a:spcAft>
              <a:defRPr sz="1200">
                <a:solidFill>
                  <a:schemeClr val="tx1"/>
                </a:solidFill>
                <a:latin typeface="Arial" charset="0"/>
              </a:defRPr>
            </a:lvl7pPr>
            <a:lvl8pPr marL="3429000" indent="-228600" defTabSz="919163" eaLnBrk="0" fontAlgn="base" hangingPunct="0">
              <a:spcBef>
                <a:spcPct val="30000"/>
              </a:spcBef>
              <a:spcAft>
                <a:spcPct val="0"/>
              </a:spcAft>
              <a:defRPr sz="1200">
                <a:solidFill>
                  <a:schemeClr val="tx1"/>
                </a:solidFill>
                <a:latin typeface="Arial" charset="0"/>
              </a:defRPr>
            </a:lvl8pPr>
            <a:lvl9pPr marL="3886200" indent="-228600" defTabSz="91916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C2A7E43A-4F05-46D9-A40A-0A153C42535A}" type="slidenum">
              <a:rPr lang="en-US" altLang="en-US"/>
              <a:pPr algn="r" eaLnBrk="1" hangingPunct="1">
                <a:spcBef>
                  <a:spcPct val="0"/>
                </a:spcBef>
              </a:pPr>
              <a:t>3</a:t>
            </a:fld>
            <a:endParaRPr lang="en-US" alt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xfrm>
            <a:off x="914612" y="4343481"/>
            <a:ext cx="5028777" cy="411496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ASFV is highly resistant in the environment and can survive for 1 to 1/2 years in blood stored at 4</a:t>
            </a:r>
            <a:r>
              <a:rPr lang="en-US" altLang="en-US" baseline="30000" dirty="0" smtClean="0"/>
              <a:t>o</a:t>
            </a:r>
            <a:r>
              <a:rPr lang="en-US" altLang="en-US" dirty="0" smtClean="0"/>
              <a:t>C (39</a:t>
            </a:r>
            <a:r>
              <a:rPr lang="en-US" altLang="en-US" baseline="30000" dirty="0" smtClean="0"/>
              <a:t>o</a:t>
            </a:r>
            <a:r>
              <a:rPr lang="en-US" altLang="en-US" dirty="0" smtClean="0"/>
              <a:t>F), 11 days in feces at room temperature, and at least a month in contaminated pig pens. The virus will also remain infectious for 150 days in boned meat stored at 3.9</a:t>
            </a:r>
            <a:r>
              <a:rPr lang="en-US" altLang="en-US" baseline="30000" dirty="0" smtClean="0"/>
              <a:t>o</a:t>
            </a:r>
            <a:r>
              <a:rPr lang="en-US" altLang="en-US" dirty="0" smtClean="0"/>
              <a:t>C (39</a:t>
            </a:r>
            <a:r>
              <a:rPr lang="en-US" altLang="en-US" baseline="30000" dirty="0" smtClean="0"/>
              <a:t>o</a:t>
            </a:r>
            <a:r>
              <a:rPr lang="en-US" altLang="en-US" dirty="0" smtClean="0"/>
              <a:t>F), 140 days in salted dried hams, and several years in frozen carcasses. ASF affects domestic pigs and wild pigs, including the warthog, bush pig, giant forest hog in Africa, and the feral pig in Europe. The collared peccary (</a:t>
            </a:r>
            <a:r>
              <a:rPr lang="en-US" altLang="en-US" i="1" dirty="0" err="1" smtClean="0"/>
              <a:t>Tayassu</a:t>
            </a:r>
            <a:r>
              <a:rPr lang="en-US" altLang="en-US" i="1" dirty="0" smtClean="0"/>
              <a:t> </a:t>
            </a:r>
            <a:r>
              <a:rPr lang="en-US" altLang="en-US" i="1" dirty="0" err="1" smtClean="0"/>
              <a:t>tajacu</a:t>
            </a:r>
            <a:r>
              <a:rPr lang="en-US" altLang="en-US" dirty="0" smtClean="0"/>
              <a:t>) and the white-lipped peccary (</a:t>
            </a:r>
            <a:r>
              <a:rPr lang="en-US" altLang="en-US" i="1" dirty="0" err="1" smtClean="0"/>
              <a:t>Tayassu</a:t>
            </a:r>
            <a:r>
              <a:rPr lang="en-US" altLang="en-US" i="1" dirty="0" smtClean="0"/>
              <a:t> </a:t>
            </a:r>
            <a:r>
              <a:rPr lang="en-US" altLang="en-US" i="1" dirty="0" err="1" smtClean="0"/>
              <a:t>albirostris</a:t>
            </a:r>
            <a:r>
              <a:rPr lang="en-US" altLang="en-US" dirty="0" smtClean="0"/>
              <a:t>) of the Americas may be able to carry the virus asymptomatically. </a:t>
            </a:r>
          </a:p>
          <a:p>
            <a:endParaRPr lang="en-US" altLang="en-US" dirty="0" smtClean="0"/>
          </a:p>
          <a:p>
            <a:r>
              <a:rPr lang="en-US" altLang="en-US" dirty="0" smtClean="0"/>
              <a:t>[Photos: Top: Warthog (Source: George Mason University-mason.gmu.edu); Middle: bush pig (from http://www.rth.org/sdzoo/Western%20bush%20pig.jpg); Bottom: collared peccary (from http://www.scz.org/animals/p/pic/peccary2.jpg)*] *Link defunct as of 12/13/2010.</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txBox="1">
            <a:spLocks noGrp="1" noChangeArrowheads="1"/>
          </p:cNvSpPr>
          <p:nvPr/>
        </p:nvSpPr>
        <p:spPr bwMode="auto">
          <a:xfrm>
            <a:off x="3883924" y="8685363"/>
            <a:ext cx="2972488" cy="457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87" tIns="46144" rIns="92287" bIns="46144" anchor="b"/>
          <a:lstStyle>
            <a:lvl1pPr defTabSz="919163" eaLnBrk="0" hangingPunct="0">
              <a:spcBef>
                <a:spcPct val="30000"/>
              </a:spcBef>
              <a:defRPr sz="1200">
                <a:solidFill>
                  <a:schemeClr val="tx1"/>
                </a:solidFill>
                <a:latin typeface="Arial" charset="0"/>
              </a:defRPr>
            </a:lvl1pPr>
            <a:lvl2pPr marL="742950" indent="-285750" defTabSz="919163" eaLnBrk="0" hangingPunct="0">
              <a:spcBef>
                <a:spcPct val="30000"/>
              </a:spcBef>
              <a:defRPr sz="1200">
                <a:solidFill>
                  <a:schemeClr val="tx1"/>
                </a:solidFill>
                <a:latin typeface="Arial" charset="0"/>
              </a:defRPr>
            </a:lvl2pPr>
            <a:lvl3pPr marL="1143000" indent="-228600" defTabSz="919163" eaLnBrk="0" hangingPunct="0">
              <a:spcBef>
                <a:spcPct val="30000"/>
              </a:spcBef>
              <a:defRPr sz="1200">
                <a:solidFill>
                  <a:schemeClr val="tx1"/>
                </a:solidFill>
                <a:latin typeface="Arial" charset="0"/>
              </a:defRPr>
            </a:lvl3pPr>
            <a:lvl4pPr marL="1600200" indent="-228600" defTabSz="919163" eaLnBrk="0" hangingPunct="0">
              <a:spcBef>
                <a:spcPct val="30000"/>
              </a:spcBef>
              <a:defRPr sz="1200">
                <a:solidFill>
                  <a:schemeClr val="tx1"/>
                </a:solidFill>
                <a:latin typeface="Arial" charset="0"/>
              </a:defRPr>
            </a:lvl4pPr>
            <a:lvl5pPr marL="2057400" indent="-228600" defTabSz="919163" eaLnBrk="0" hangingPunct="0">
              <a:spcBef>
                <a:spcPct val="30000"/>
              </a:spcBef>
              <a:defRPr sz="1200">
                <a:solidFill>
                  <a:schemeClr val="tx1"/>
                </a:solidFill>
                <a:latin typeface="Arial" charset="0"/>
              </a:defRPr>
            </a:lvl5pPr>
            <a:lvl6pPr marL="2514600" indent="-228600" defTabSz="919163" eaLnBrk="0" fontAlgn="base" hangingPunct="0">
              <a:spcBef>
                <a:spcPct val="30000"/>
              </a:spcBef>
              <a:spcAft>
                <a:spcPct val="0"/>
              </a:spcAft>
              <a:defRPr sz="1200">
                <a:solidFill>
                  <a:schemeClr val="tx1"/>
                </a:solidFill>
                <a:latin typeface="Arial" charset="0"/>
              </a:defRPr>
            </a:lvl6pPr>
            <a:lvl7pPr marL="2971800" indent="-228600" defTabSz="919163" eaLnBrk="0" fontAlgn="base" hangingPunct="0">
              <a:spcBef>
                <a:spcPct val="30000"/>
              </a:spcBef>
              <a:spcAft>
                <a:spcPct val="0"/>
              </a:spcAft>
              <a:defRPr sz="1200">
                <a:solidFill>
                  <a:schemeClr val="tx1"/>
                </a:solidFill>
                <a:latin typeface="Arial" charset="0"/>
              </a:defRPr>
            </a:lvl7pPr>
            <a:lvl8pPr marL="3429000" indent="-228600" defTabSz="919163" eaLnBrk="0" fontAlgn="base" hangingPunct="0">
              <a:spcBef>
                <a:spcPct val="30000"/>
              </a:spcBef>
              <a:spcAft>
                <a:spcPct val="0"/>
              </a:spcAft>
              <a:defRPr sz="1200">
                <a:solidFill>
                  <a:schemeClr val="tx1"/>
                </a:solidFill>
                <a:latin typeface="Arial" charset="0"/>
              </a:defRPr>
            </a:lvl8pPr>
            <a:lvl9pPr marL="3886200" indent="-228600" defTabSz="91916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C8BD70F4-2277-4BE3-B3D9-FB8C2BABDC39}" type="slidenum">
              <a:rPr lang="en-US" altLang="en-US"/>
              <a:pPr algn="r" eaLnBrk="1" hangingPunct="1">
                <a:spcBef>
                  <a:spcPct val="0"/>
                </a:spcBef>
              </a:pPr>
              <a:t>4</a:t>
            </a:fld>
            <a:endParaRPr lang="en-US" alt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xfrm>
            <a:off x="914612" y="4343481"/>
            <a:ext cx="5028777" cy="411496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In domestic pigs, the morbidity (illness) rate approaches 100% in naive herds. Mortality (death) varies with the virulence of the isolate, and can range from 0 to 100%. Factors that can increase mortality from less virulent isolates include concurrent disease, young age, and pregnancy. Mild or asymptomatic disease is usually seen in warthogs and bush pigs.  No treatment or vaccine currently exists for this disease.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txBox="1">
            <a:spLocks noGrp="1" noChangeArrowheads="1"/>
          </p:cNvSpPr>
          <p:nvPr/>
        </p:nvSpPr>
        <p:spPr bwMode="auto">
          <a:xfrm>
            <a:off x="3883924" y="8685363"/>
            <a:ext cx="2972488" cy="457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87" tIns="46144" rIns="92287" bIns="46144" anchor="b"/>
          <a:lstStyle>
            <a:lvl1pPr defTabSz="919163" eaLnBrk="0" hangingPunct="0">
              <a:spcBef>
                <a:spcPct val="30000"/>
              </a:spcBef>
              <a:defRPr sz="1200">
                <a:solidFill>
                  <a:schemeClr val="tx1"/>
                </a:solidFill>
                <a:latin typeface="Arial" charset="0"/>
              </a:defRPr>
            </a:lvl1pPr>
            <a:lvl2pPr marL="742950" indent="-285750" defTabSz="919163" eaLnBrk="0" hangingPunct="0">
              <a:spcBef>
                <a:spcPct val="30000"/>
              </a:spcBef>
              <a:defRPr sz="1200">
                <a:solidFill>
                  <a:schemeClr val="tx1"/>
                </a:solidFill>
                <a:latin typeface="Arial" charset="0"/>
              </a:defRPr>
            </a:lvl2pPr>
            <a:lvl3pPr marL="1143000" indent="-228600" defTabSz="919163" eaLnBrk="0" hangingPunct="0">
              <a:spcBef>
                <a:spcPct val="30000"/>
              </a:spcBef>
              <a:defRPr sz="1200">
                <a:solidFill>
                  <a:schemeClr val="tx1"/>
                </a:solidFill>
                <a:latin typeface="Arial" charset="0"/>
              </a:defRPr>
            </a:lvl3pPr>
            <a:lvl4pPr marL="1600200" indent="-228600" defTabSz="919163" eaLnBrk="0" hangingPunct="0">
              <a:spcBef>
                <a:spcPct val="30000"/>
              </a:spcBef>
              <a:defRPr sz="1200">
                <a:solidFill>
                  <a:schemeClr val="tx1"/>
                </a:solidFill>
                <a:latin typeface="Arial" charset="0"/>
              </a:defRPr>
            </a:lvl4pPr>
            <a:lvl5pPr marL="2057400" indent="-228600" defTabSz="919163" eaLnBrk="0" hangingPunct="0">
              <a:spcBef>
                <a:spcPct val="30000"/>
              </a:spcBef>
              <a:defRPr sz="1200">
                <a:solidFill>
                  <a:schemeClr val="tx1"/>
                </a:solidFill>
                <a:latin typeface="Arial" charset="0"/>
              </a:defRPr>
            </a:lvl5pPr>
            <a:lvl6pPr marL="2514600" indent="-228600" defTabSz="919163" eaLnBrk="0" fontAlgn="base" hangingPunct="0">
              <a:spcBef>
                <a:spcPct val="30000"/>
              </a:spcBef>
              <a:spcAft>
                <a:spcPct val="0"/>
              </a:spcAft>
              <a:defRPr sz="1200">
                <a:solidFill>
                  <a:schemeClr val="tx1"/>
                </a:solidFill>
                <a:latin typeface="Arial" charset="0"/>
              </a:defRPr>
            </a:lvl6pPr>
            <a:lvl7pPr marL="2971800" indent="-228600" defTabSz="919163" eaLnBrk="0" fontAlgn="base" hangingPunct="0">
              <a:spcBef>
                <a:spcPct val="30000"/>
              </a:spcBef>
              <a:spcAft>
                <a:spcPct val="0"/>
              </a:spcAft>
              <a:defRPr sz="1200">
                <a:solidFill>
                  <a:schemeClr val="tx1"/>
                </a:solidFill>
                <a:latin typeface="Arial" charset="0"/>
              </a:defRPr>
            </a:lvl7pPr>
            <a:lvl8pPr marL="3429000" indent="-228600" defTabSz="919163" eaLnBrk="0" fontAlgn="base" hangingPunct="0">
              <a:spcBef>
                <a:spcPct val="30000"/>
              </a:spcBef>
              <a:spcAft>
                <a:spcPct val="0"/>
              </a:spcAft>
              <a:defRPr sz="1200">
                <a:solidFill>
                  <a:schemeClr val="tx1"/>
                </a:solidFill>
                <a:latin typeface="Arial" charset="0"/>
              </a:defRPr>
            </a:lvl8pPr>
            <a:lvl9pPr marL="3886200" indent="-228600" defTabSz="91916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02FFBF06-54A9-4101-8010-4695AACAFA73}" type="slidenum">
              <a:rPr lang="en-US" altLang="en-US"/>
              <a:pPr algn="r" eaLnBrk="1" hangingPunct="1">
                <a:spcBef>
                  <a:spcPct val="0"/>
                </a:spcBef>
              </a:pPr>
              <a:t>5</a:t>
            </a:fld>
            <a:endParaRPr lang="en-US" alt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The primary method of ASF spread from country to country has been through the feeding of uncooked garbage containing ASFV-infected pork scraps. A pig can also become infected with ASFV by direct contact with infected animals (usually by </a:t>
            </a:r>
            <a:r>
              <a:rPr lang="en-US" altLang="en-US" dirty="0" err="1" smtClean="0"/>
              <a:t>oronasal</a:t>
            </a:r>
            <a:r>
              <a:rPr lang="en-US" altLang="en-US" dirty="0" smtClean="0"/>
              <a:t> spread) or indirect contact via contaminated people, equipment, vehicles, and feed. Aerosol transmission is thought to be unimportant, and only seems to occur over short distances when pigs are in close contact. Pigs that recover may become carriers of the virus for several months. ASFV is also spread through the bite of infected </a:t>
            </a:r>
            <a:r>
              <a:rPr lang="en-US" altLang="en-US" i="1" dirty="0" err="1" smtClean="0"/>
              <a:t>Ornithodoros</a:t>
            </a:r>
            <a:r>
              <a:rPr lang="en-US" altLang="en-US" i="1" dirty="0" smtClean="0"/>
              <a:t> </a:t>
            </a:r>
            <a:r>
              <a:rPr lang="en-US" altLang="en-US" i="1" dirty="0" err="1" smtClean="0"/>
              <a:t>erraticus</a:t>
            </a:r>
            <a:r>
              <a:rPr lang="en-US" altLang="en-US" dirty="0" smtClean="0"/>
              <a:t> or </a:t>
            </a:r>
            <a:r>
              <a:rPr lang="en-US" altLang="en-US" i="1" dirty="0" smtClean="0"/>
              <a:t>O. </a:t>
            </a:r>
            <a:r>
              <a:rPr lang="en-US" altLang="en-US" i="1" dirty="0" err="1" smtClean="0"/>
              <a:t>moubata</a:t>
            </a:r>
            <a:r>
              <a:rPr lang="en-US" altLang="en-US" dirty="0" smtClean="0"/>
              <a:t> (pictured) soft ticks. Other bloodsucking insects, such as mosquitoes and biting flies, may transmit the virus mechanically. ASFV can be found in all tissues and body fluids, with particularly high levels in blood. </a:t>
            </a:r>
          </a:p>
          <a:p>
            <a:endParaRPr lang="en-US" altLang="en-US" dirty="0" smtClean="0"/>
          </a:p>
          <a:p>
            <a:r>
              <a:rPr lang="en-US" altLang="en-US" dirty="0" smtClean="0"/>
              <a:t>[The photo shows an adult </a:t>
            </a:r>
            <a:r>
              <a:rPr lang="en-US" altLang="en-US" i="1" dirty="0" err="1" smtClean="0"/>
              <a:t>Ornithodoros</a:t>
            </a:r>
            <a:r>
              <a:rPr lang="en-US" altLang="en-US" dirty="0" smtClean="0"/>
              <a:t>  soft tick. Source: commons.wikimedia.org]</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txBox="1">
            <a:spLocks noGrp="1" noChangeArrowheads="1"/>
          </p:cNvSpPr>
          <p:nvPr/>
        </p:nvSpPr>
        <p:spPr bwMode="auto">
          <a:xfrm>
            <a:off x="3883924" y="8685363"/>
            <a:ext cx="2972488" cy="457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87" tIns="46144" rIns="92287" bIns="46144" anchor="b"/>
          <a:lstStyle>
            <a:lvl1pPr defTabSz="919163" eaLnBrk="0" hangingPunct="0">
              <a:spcBef>
                <a:spcPct val="30000"/>
              </a:spcBef>
              <a:defRPr sz="1200">
                <a:solidFill>
                  <a:schemeClr val="tx1"/>
                </a:solidFill>
                <a:latin typeface="Arial" charset="0"/>
              </a:defRPr>
            </a:lvl1pPr>
            <a:lvl2pPr marL="742950" indent="-285750" defTabSz="919163" eaLnBrk="0" hangingPunct="0">
              <a:spcBef>
                <a:spcPct val="30000"/>
              </a:spcBef>
              <a:defRPr sz="1200">
                <a:solidFill>
                  <a:schemeClr val="tx1"/>
                </a:solidFill>
                <a:latin typeface="Arial" charset="0"/>
              </a:defRPr>
            </a:lvl2pPr>
            <a:lvl3pPr marL="1143000" indent="-228600" defTabSz="919163" eaLnBrk="0" hangingPunct="0">
              <a:spcBef>
                <a:spcPct val="30000"/>
              </a:spcBef>
              <a:defRPr sz="1200">
                <a:solidFill>
                  <a:schemeClr val="tx1"/>
                </a:solidFill>
                <a:latin typeface="Arial" charset="0"/>
              </a:defRPr>
            </a:lvl3pPr>
            <a:lvl4pPr marL="1600200" indent="-228600" defTabSz="919163" eaLnBrk="0" hangingPunct="0">
              <a:spcBef>
                <a:spcPct val="30000"/>
              </a:spcBef>
              <a:defRPr sz="1200">
                <a:solidFill>
                  <a:schemeClr val="tx1"/>
                </a:solidFill>
                <a:latin typeface="Arial" charset="0"/>
              </a:defRPr>
            </a:lvl4pPr>
            <a:lvl5pPr marL="2057400" indent="-228600" defTabSz="919163" eaLnBrk="0" hangingPunct="0">
              <a:spcBef>
                <a:spcPct val="30000"/>
              </a:spcBef>
              <a:defRPr sz="1200">
                <a:solidFill>
                  <a:schemeClr val="tx1"/>
                </a:solidFill>
                <a:latin typeface="Arial" charset="0"/>
              </a:defRPr>
            </a:lvl5pPr>
            <a:lvl6pPr marL="2514600" indent="-228600" defTabSz="919163" eaLnBrk="0" fontAlgn="base" hangingPunct="0">
              <a:spcBef>
                <a:spcPct val="30000"/>
              </a:spcBef>
              <a:spcAft>
                <a:spcPct val="0"/>
              </a:spcAft>
              <a:defRPr sz="1200">
                <a:solidFill>
                  <a:schemeClr val="tx1"/>
                </a:solidFill>
                <a:latin typeface="Arial" charset="0"/>
              </a:defRPr>
            </a:lvl6pPr>
            <a:lvl7pPr marL="2971800" indent="-228600" defTabSz="919163" eaLnBrk="0" fontAlgn="base" hangingPunct="0">
              <a:spcBef>
                <a:spcPct val="30000"/>
              </a:spcBef>
              <a:spcAft>
                <a:spcPct val="0"/>
              </a:spcAft>
              <a:defRPr sz="1200">
                <a:solidFill>
                  <a:schemeClr val="tx1"/>
                </a:solidFill>
                <a:latin typeface="Arial" charset="0"/>
              </a:defRPr>
            </a:lvl7pPr>
            <a:lvl8pPr marL="3429000" indent="-228600" defTabSz="919163" eaLnBrk="0" fontAlgn="base" hangingPunct="0">
              <a:spcBef>
                <a:spcPct val="30000"/>
              </a:spcBef>
              <a:spcAft>
                <a:spcPct val="0"/>
              </a:spcAft>
              <a:defRPr sz="1200">
                <a:solidFill>
                  <a:schemeClr val="tx1"/>
                </a:solidFill>
                <a:latin typeface="Arial" charset="0"/>
              </a:defRPr>
            </a:lvl8pPr>
            <a:lvl9pPr marL="3886200" indent="-228600" defTabSz="91916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4FF128FD-D422-4B69-953D-90ABB61493DA}" type="slidenum">
              <a:rPr lang="en-US" altLang="en-US"/>
              <a:pPr algn="r" eaLnBrk="1" hangingPunct="1">
                <a:spcBef>
                  <a:spcPct val="0"/>
                </a:spcBef>
              </a:pPr>
              <a:t>6</a:t>
            </a:fld>
            <a:endParaRPr lang="en-US" alt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The incubation period of ASF is 5 to 19 days following direct contact with infected pigs, but can be less than 5 days after exposure to infected ticks. More virulent isolates of ASFV cause a high fever, moderate anorexia, leukopenia, </a:t>
            </a:r>
            <a:r>
              <a:rPr lang="en-US" altLang="en-US" dirty="0" err="1" smtClean="0"/>
              <a:t>recumbency</a:t>
            </a:r>
            <a:r>
              <a:rPr lang="en-US" altLang="en-US" dirty="0" smtClean="0"/>
              <a:t>, and erythema that is most apparent in white pigs (top photo). Cyanotic skin blotching on the ears, tail, lower legs, or hams may also develop. Diarrhea may be mucoid or hemorrhagic (bottom photo). Abortions are frequently seen in pregnant sows. Pigs may also experience dyspnea, vomiting, and nasal and conjunctival discharges; however, most pigs infected with ASFV remain in good condition. With highly virulent isolates, progressive anorexia and depression develop and are usually followed by death within 10 days. </a:t>
            </a:r>
            <a:r>
              <a:rPr lang="en-US" altLang="en-US" dirty="0" err="1" smtClean="0"/>
              <a:t>Peracute</a:t>
            </a:r>
            <a:r>
              <a:rPr lang="en-US" altLang="en-US" dirty="0" smtClean="0"/>
              <a:t> disease is characterized by sudden death with few lesions, and may be the first sign of an infection in a herd. </a:t>
            </a:r>
          </a:p>
          <a:p>
            <a:endParaRPr lang="en-US" altLang="en-US" dirty="0" smtClean="0"/>
          </a:p>
          <a:p>
            <a:r>
              <a:rPr lang="en-US" altLang="en-US" dirty="0" smtClean="0"/>
              <a:t>[These photos show acute clinical signs seen with African Swine Fever virus infection. Top: Multiple sharply demarcated foci of cutaneous hemorrhage and/or necrosis. Bottom: There is a large sharply demarcated zone of hyperemia on the perineal skin of this pig. Source: Plum Island Animal Disease Center]</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txBox="1">
            <a:spLocks noGrp="1" noChangeArrowheads="1"/>
          </p:cNvSpPr>
          <p:nvPr/>
        </p:nvSpPr>
        <p:spPr bwMode="auto">
          <a:xfrm>
            <a:off x="3883924" y="8685363"/>
            <a:ext cx="2972488" cy="457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87" tIns="46144" rIns="92287" bIns="46144" anchor="b"/>
          <a:lstStyle>
            <a:lvl1pPr defTabSz="919163" eaLnBrk="0" hangingPunct="0">
              <a:spcBef>
                <a:spcPct val="30000"/>
              </a:spcBef>
              <a:defRPr sz="1200">
                <a:solidFill>
                  <a:schemeClr val="tx1"/>
                </a:solidFill>
                <a:latin typeface="Arial" charset="0"/>
              </a:defRPr>
            </a:lvl1pPr>
            <a:lvl2pPr marL="742950" indent="-285750" defTabSz="919163" eaLnBrk="0" hangingPunct="0">
              <a:spcBef>
                <a:spcPct val="30000"/>
              </a:spcBef>
              <a:defRPr sz="1200">
                <a:solidFill>
                  <a:schemeClr val="tx1"/>
                </a:solidFill>
                <a:latin typeface="Arial" charset="0"/>
              </a:defRPr>
            </a:lvl2pPr>
            <a:lvl3pPr marL="1143000" indent="-228600" defTabSz="919163" eaLnBrk="0" hangingPunct="0">
              <a:spcBef>
                <a:spcPct val="30000"/>
              </a:spcBef>
              <a:defRPr sz="1200">
                <a:solidFill>
                  <a:schemeClr val="tx1"/>
                </a:solidFill>
                <a:latin typeface="Arial" charset="0"/>
              </a:defRPr>
            </a:lvl3pPr>
            <a:lvl4pPr marL="1600200" indent="-228600" defTabSz="919163" eaLnBrk="0" hangingPunct="0">
              <a:spcBef>
                <a:spcPct val="30000"/>
              </a:spcBef>
              <a:defRPr sz="1200">
                <a:solidFill>
                  <a:schemeClr val="tx1"/>
                </a:solidFill>
                <a:latin typeface="Arial" charset="0"/>
              </a:defRPr>
            </a:lvl4pPr>
            <a:lvl5pPr marL="2057400" indent="-228600" defTabSz="919163" eaLnBrk="0" hangingPunct="0">
              <a:spcBef>
                <a:spcPct val="30000"/>
              </a:spcBef>
              <a:defRPr sz="1200">
                <a:solidFill>
                  <a:schemeClr val="tx1"/>
                </a:solidFill>
                <a:latin typeface="Arial" charset="0"/>
              </a:defRPr>
            </a:lvl5pPr>
            <a:lvl6pPr marL="2514600" indent="-228600" defTabSz="919163" eaLnBrk="0" fontAlgn="base" hangingPunct="0">
              <a:spcBef>
                <a:spcPct val="30000"/>
              </a:spcBef>
              <a:spcAft>
                <a:spcPct val="0"/>
              </a:spcAft>
              <a:defRPr sz="1200">
                <a:solidFill>
                  <a:schemeClr val="tx1"/>
                </a:solidFill>
                <a:latin typeface="Arial" charset="0"/>
              </a:defRPr>
            </a:lvl6pPr>
            <a:lvl7pPr marL="2971800" indent="-228600" defTabSz="919163" eaLnBrk="0" fontAlgn="base" hangingPunct="0">
              <a:spcBef>
                <a:spcPct val="30000"/>
              </a:spcBef>
              <a:spcAft>
                <a:spcPct val="0"/>
              </a:spcAft>
              <a:defRPr sz="1200">
                <a:solidFill>
                  <a:schemeClr val="tx1"/>
                </a:solidFill>
                <a:latin typeface="Arial" charset="0"/>
              </a:defRPr>
            </a:lvl7pPr>
            <a:lvl8pPr marL="3429000" indent="-228600" defTabSz="919163" eaLnBrk="0" fontAlgn="base" hangingPunct="0">
              <a:spcBef>
                <a:spcPct val="30000"/>
              </a:spcBef>
              <a:spcAft>
                <a:spcPct val="0"/>
              </a:spcAft>
              <a:defRPr sz="1200">
                <a:solidFill>
                  <a:schemeClr val="tx1"/>
                </a:solidFill>
                <a:latin typeface="Arial" charset="0"/>
              </a:defRPr>
            </a:lvl8pPr>
            <a:lvl9pPr marL="3886200" indent="-228600" defTabSz="91916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A3BA6C0E-D364-4F0C-A0D8-E534D39797B9}" type="slidenum">
              <a:rPr lang="en-US" altLang="en-US"/>
              <a:pPr algn="r" eaLnBrk="1" hangingPunct="1">
                <a:spcBef>
                  <a:spcPct val="0"/>
                </a:spcBef>
              </a:pPr>
              <a:t>7</a:t>
            </a:fld>
            <a:endParaRPr lang="en-US" alt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The gross lesions of African swine fever are highly variable. The most consistent and characteristic post mortem lesions occur in the spleen and lymph nodes. With highly virulent infections, the spleen is usually enlarged, friable, and dark red or black (top photo). With moderately virulent infections, the spleen is enlarged but not friable, with a nearly normal color.  Lymph nodes may be swollen and hemorrhagic, with the most commonly affected lymph nodes being the </a:t>
            </a:r>
            <a:r>
              <a:rPr lang="en-US" altLang="en-US" dirty="0" err="1" smtClean="0"/>
              <a:t>gastrohepatic</a:t>
            </a:r>
            <a:r>
              <a:rPr lang="en-US" altLang="en-US" dirty="0" smtClean="0"/>
              <a:t> (bottom photo), renal, and mesenteric. The tonsils may also be swollen or reddened.  </a:t>
            </a:r>
          </a:p>
          <a:p>
            <a:endParaRPr lang="en-US" altLang="en-US" dirty="0" smtClean="0"/>
          </a:p>
          <a:p>
            <a:r>
              <a:rPr lang="en-US" altLang="en-US" dirty="0" smtClean="0"/>
              <a:t>[These photos show post mortem lesions caused by African swine fever virus. Top: A greatly enlarged dark red to black spleen. Bottom: A very enlarged dark red (hemorrhagic) </a:t>
            </a:r>
            <a:r>
              <a:rPr lang="en-US" altLang="en-US" dirty="0" err="1" smtClean="0"/>
              <a:t>gastrohepatic</a:t>
            </a:r>
            <a:r>
              <a:rPr lang="en-US" altLang="en-US" dirty="0" smtClean="0"/>
              <a:t> lymph nodes. Source: Foreign animal Diseases: The Gray Book from </a:t>
            </a:r>
            <a:r>
              <a:rPr lang="en-US" altLang="en-US" dirty="0" smtClean="0">
                <a:hlinkClick r:id="rId3"/>
              </a:rPr>
              <a:t>www.aphis.usda.gov/</a:t>
            </a:r>
            <a:r>
              <a:rPr lang="en-US" altLang="en-US" dirty="0" err="1" smtClean="0">
                <a:hlinkClick r:id="rId3"/>
              </a:rPr>
              <a:t>emergency_response</a:t>
            </a:r>
            <a:r>
              <a:rPr lang="en-US" altLang="en-US" dirty="0" smtClean="0">
                <a:hlinkClick r:id="rId3"/>
              </a:rPr>
              <a:t>/downloads/</a:t>
            </a:r>
            <a:r>
              <a:rPr lang="en-US" altLang="en-US" dirty="0" err="1" smtClean="0">
                <a:hlinkClick r:id="rId3"/>
              </a:rPr>
              <a:t>nahems</a:t>
            </a:r>
            <a:r>
              <a:rPr lang="en-US" altLang="en-US" dirty="0" smtClean="0">
                <a:hlinkClick r:id="rId3"/>
              </a:rPr>
              <a:t>/fad.pdf</a:t>
            </a:r>
            <a:r>
              <a:rPr lang="en-US" altLang="en-US" dirty="0" smtClean="0"/>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txBox="1">
            <a:spLocks noGrp="1" noChangeArrowheads="1"/>
          </p:cNvSpPr>
          <p:nvPr/>
        </p:nvSpPr>
        <p:spPr bwMode="auto">
          <a:xfrm>
            <a:off x="3883924" y="8685363"/>
            <a:ext cx="2972488" cy="457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87" tIns="46144" rIns="92287" bIns="46144" anchor="b"/>
          <a:lstStyle>
            <a:lvl1pPr defTabSz="919163" eaLnBrk="0" hangingPunct="0">
              <a:spcBef>
                <a:spcPct val="30000"/>
              </a:spcBef>
              <a:defRPr sz="1200">
                <a:solidFill>
                  <a:schemeClr val="tx1"/>
                </a:solidFill>
                <a:latin typeface="Arial" charset="0"/>
              </a:defRPr>
            </a:lvl1pPr>
            <a:lvl2pPr marL="742950" indent="-285750" defTabSz="919163" eaLnBrk="0" hangingPunct="0">
              <a:spcBef>
                <a:spcPct val="30000"/>
              </a:spcBef>
              <a:defRPr sz="1200">
                <a:solidFill>
                  <a:schemeClr val="tx1"/>
                </a:solidFill>
                <a:latin typeface="Arial" charset="0"/>
              </a:defRPr>
            </a:lvl2pPr>
            <a:lvl3pPr marL="1143000" indent="-228600" defTabSz="919163" eaLnBrk="0" hangingPunct="0">
              <a:spcBef>
                <a:spcPct val="30000"/>
              </a:spcBef>
              <a:defRPr sz="1200">
                <a:solidFill>
                  <a:schemeClr val="tx1"/>
                </a:solidFill>
                <a:latin typeface="Arial" charset="0"/>
              </a:defRPr>
            </a:lvl3pPr>
            <a:lvl4pPr marL="1600200" indent="-228600" defTabSz="919163" eaLnBrk="0" hangingPunct="0">
              <a:spcBef>
                <a:spcPct val="30000"/>
              </a:spcBef>
              <a:defRPr sz="1200">
                <a:solidFill>
                  <a:schemeClr val="tx1"/>
                </a:solidFill>
                <a:latin typeface="Arial" charset="0"/>
              </a:defRPr>
            </a:lvl4pPr>
            <a:lvl5pPr marL="2057400" indent="-228600" defTabSz="919163" eaLnBrk="0" hangingPunct="0">
              <a:spcBef>
                <a:spcPct val="30000"/>
              </a:spcBef>
              <a:defRPr sz="1200">
                <a:solidFill>
                  <a:schemeClr val="tx1"/>
                </a:solidFill>
                <a:latin typeface="Arial" charset="0"/>
              </a:defRPr>
            </a:lvl5pPr>
            <a:lvl6pPr marL="2514600" indent="-228600" defTabSz="919163" eaLnBrk="0" fontAlgn="base" hangingPunct="0">
              <a:spcBef>
                <a:spcPct val="30000"/>
              </a:spcBef>
              <a:spcAft>
                <a:spcPct val="0"/>
              </a:spcAft>
              <a:defRPr sz="1200">
                <a:solidFill>
                  <a:schemeClr val="tx1"/>
                </a:solidFill>
                <a:latin typeface="Arial" charset="0"/>
              </a:defRPr>
            </a:lvl6pPr>
            <a:lvl7pPr marL="2971800" indent="-228600" defTabSz="919163" eaLnBrk="0" fontAlgn="base" hangingPunct="0">
              <a:spcBef>
                <a:spcPct val="30000"/>
              </a:spcBef>
              <a:spcAft>
                <a:spcPct val="0"/>
              </a:spcAft>
              <a:defRPr sz="1200">
                <a:solidFill>
                  <a:schemeClr val="tx1"/>
                </a:solidFill>
                <a:latin typeface="Arial" charset="0"/>
              </a:defRPr>
            </a:lvl7pPr>
            <a:lvl8pPr marL="3429000" indent="-228600" defTabSz="919163" eaLnBrk="0" fontAlgn="base" hangingPunct="0">
              <a:spcBef>
                <a:spcPct val="30000"/>
              </a:spcBef>
              <a:spcAft>
                <a:spcPct val="0"/>
              </a:spcAft>
              <a:defRPr sz="1200">
                <a:solidFill>
                  <a:schemeClr val="tx1"/>
                </a:solidFill>
                <a:latin typeface="Arial" charset="0"/>
              </a:defRPr>
            </a:lvl8pPr>
            <a:lvl9pPr marL="3886200" indent="-228600" defTabSz="91916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7D394429-0A4C-449A-AF18-CCCB7402A55D}" type="slidenum">
              <a:rPr lang="en-US" altLang="en-US"/>
              <a:pPr algn="r" eaLnBrk="1" hangingPunct="1">
                <a:spcBef>
                  <a:spcPct val="0"/>
                </a:spcBef>
              </a:pPr>
              <a:t>8</a:t>
            </a:fld>
            <a:endParaRPr lang="en-US" alt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xfrm>
            <a:off x="914612" y="4343481"/>
            <a:ext cx="5028777" cy="411496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ASF should be suspected in pigs with a fever and when necropsy findings include an enlarged, friable, dark red or black spleen and extremely enlarged and hemorrhagic lymph nodes. In areas where ASF is not endemic, the disease should be diagnosed by virus isolation, detection of viral antibodies by the fluorescent antibody test (shown above), and PCR. For virus isolation, blood and tissue samples (such as spleen, lymph nodes, lung) from suspect pigs are inoculated into pig leukocyte or bone marrow cultures. For the fluorescent antibody test, ASFV antigens are detected in tissue smears or cryostat sections. Nucleic acids can be detected by the PCR assay (which is particularly useful in putrefied samples that can’t be used for virus isolation). A rapid, real time PCR technique using tonsil scraping samples has been described; this test can detect the virus a few days before the onset of symptoms. </a:t>
            </a:r>
          </a:p>
          <a:p>
            <a:endParaRPr lang="en-US" altLang="en-US" dirty="0" smtClean="0"/>
          </a:p>
          <a:p>
            <a:r>
              <a:rPr lang="en-US" altLang="en-US" dirty="0" smtClean="0"/>
              <a:t>[This photo shows a positive fluorescent antibody (FA) test. The ASF antigen is indicated by bright green fluorescence when examined with a special fluorescence microscope. Source: Food and Agriculture Organization of the United Nations (FAO): Recognizing African swine Fever: A field manual at http://www.fao.org/docrep/004/x8060e/x8060e00.htm]</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txBox="1">
            <a:spLocks noGrp="1" noChangeArrowheads="1"/>
          </p:cNvSpPr>
          <p:nvPr/>
        </p:nvSpPr>
        <p:spPr bwMode="auto">
          <a:xfrm>
            <a:off x="3883924" y="8685363"/>
            <a:ext cx="2972488" cy="457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87" tIns="46144" rIns="92287" bIns="46144" anchor="b"/>
          <a:lstStyle>
            <a:lvl1pPr defTabSz="919163" eaLnBrk="0" hangingPunct="0">
              <a:spcBef>
                <a:spcPct val="30000"/>
              </a:spcBef>
              <a:defRPr sz="1200">
                <a:solidFill>
                  <a:schemeClr val="tx1"/>
                </a:solidFill>
                <a:latin typeface="Arial" charset="0"/>
              </a:defRPr>
            </a:lvl1pPr>
            <a:lvl2pPr marL="742950" indent="-285750" defTabSz="919163" eaLnBrk="0" hangingPunct="0">
              <a:spcBef>
                <a:spcPct val="30000"/>
              </a:spcBef>
              <a:defRPr sz="1200">
                <a:solidFill>
                  <a:schemeClr val="tx1"/>
                </a:solidFill>
                <a:latin typeface="Arial" charset="0"/>
              </a:defRPr>
            </a:lvl2pPr>
            <a:lvl3pPr marL="1143000" indent="-228600" defTabSz="919163" eaLnBrk="0" hangingPunct="0">
              <a:spcBef>
                <a:spcPct val="30000"/>
              </a:spcBef>
              <a:defRPr sz="1200">
                <a:solidFill>
                  <a:schemeClr val="tx1"/>
                </a:solidFill>
                <a:latin typeface="Arial" charset="0"/>
              </a:defRPr>
            </a:lvl3pPr>
            <a:lvl4pPr marL="1600200" indent="-228600" defTabSz="919163" eaLnBrk="0" hangingPunct="0">
              <a:spcBef>
                <a:spcPct val="30000"/>
              </a:spcBef>
              <a:defRPr sz="1200">
                <a:solidFill>
                  <a:schemeClr val="tx1"/>
                </a:solidFill>
                <a:latin typeface="Arial" charset="0"/>
              </a:defRPr>
            </a:lvl4pPr>
            <a:lvl5pPr marL="2057400" indent="-228600" defTabSz="919163" eaLnBrk="0" hangingPunct="0">
              <a:spcBef>
                <a:spcPct val="30000"/>
              </a:spcBef>
              <a:defRPr sz="1200">
                <a:solidFill>
                  <a:schemeClr val="tx1"/>
                </a:solidFill>
                <a:latin typeface="Arial" charset="0"/>
              </a:defRPr>
            </a:lvl5pPr>
            <a:lvl6pPr marL="2514600" indent="-228600" defTabSz="919163" eaLnBrk="0" fontAlgn="base" hangingPunct="0">
              <a:spcBef>
                <a:spcPct val="30000"/>
              </a:spcBef>
              <a:spcAft>
                <a:spcPct val="0"/>
              </a:spcAft>
              <a:defRPr sz="1200">
                <a:solidFill>
                  <a:schemeClr val="tx1"/>
                </a:solidFill>
                <a:latin typeface="Arial" charset="0"/>
              </a:defRPr>
            </a:lvl6pPr>
            <a:lvl7pPr marL="2971800" indent="-228600" defTabSz="919163" eaLnBrk="0" fontAlgn="base" hangingPunct="0">
              <a:spcBef>
                <a:spcPct val="30000"/>
              </a:spcBef>
              <a:spcAft>
                <a:spcPct val="0"/>
              </a:spcAft>
              <a:defRPr sz="1200">
                <a:solidFill>
                  <a:schemeClr val="tx1"/>
                </a:solidFill>
                <a:latin typeface="Arial" charset="0"/>
              </a:defRPr>
            </a:lvl7pPr>
            <a:lvl8pPr marL="3429000" indent="-228600" defTabSz="919163" eaLnBrk="0" fontAlgn="base" hangingPunct="0">
              <a:spcBef>
                <a:spcPct val="30000"/>
              </a:spcBef>
              <a:spcAft>
                <a:spcPct val="0"/>
              </a:spcAft>
              <a:defRPr sz="1200">
                <a:solidFill>
                  <a:schemeClr val="tx1"/>
                </a:solidFill>
                <a:latin typeface="Arial" charset="0"/>
              </a:defRPr>
            </a:lvl8pPr>
            <a:lvl9pPr marL="3886200" indent="-228600" defTabSz="91916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A375604D-3643-46BE-B98B-4BA4567F45AB}" type="slidenum">
              <a:rPr lang="en-US" altLang="en-US"/>
              <a:pPr algn="r" eaLnBrk="1" hangingPunct="1">
                <a:spcBef>
                  <a:spcPct val="0"/>
                </a:spcBef>
              </a:pPr>
              <a:t>9</a:t>
            </a:fld>
            <a:endParaRPr lang="en-US" alt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African swine fever, as its name implies, is endemic in Africa (particularly the southern portion). There, the virus exists in wild African swine. ASFV was discovered in the early 1900s in domesticated swine in Kenya. In 1957, the virus spread outside of Africa to Europe (specifically, Portugal). The outbreak was successfully eradicated, but soon after outbreaks of the disease occurred in additional European countries; since the 1960s outbreaks have occurred in Italy, Spain, Malta, Sardinia, Belgium, and the Netherlands. By the mid-1990s, the disease was eradicated from Europe except for feral swine on the Island of Sardinia. </a:t>
            </a:r>
          </a:p>
          <a:p>
            <a:endParaRPr lang="en-US" altLang="en-US" smtClean="0"/>
          </a:p>
          <a:p>
            <a:r>
              <a:rPr lang="en-US" altLang="en-US" smtClean="0"/>
              <a:t>In 1963, Spanish workers isolated ASFV from the soft tick </a:t>
            </a:r>
            <a:r>
              <a:rPr lang="en-US" altLang="en-US" i="1" smtClean="0"/>
              <a:t>Ornithodoros erraticus</a:t>
            </a:r>
            <a:r>
              <a:rPr lang="en-US" altLang="en-US" smtClean="0"/>
              <a:t> collected from ASF-infected farms. Researchers showed that the virus replicates inside the ticks and can be transferred between other species. Individual ticks can apparently remain infected for life, and infected soft tick colonies maintain the virus for years. Some researchers believe that ASFV is actually a tick virus, and that the pig is an accidental host. </a:t>
            </a:r>
          </a:p>
          <a:p>
            <a:endParaRPr lang="en-US" altLang="en-US" smtClean="0"/>
          </a:p>
          <a:p>
            <a:r>
              <a:rPr lang="en-US" altLang="en-US" smtClean="0"/>
              <a:t>In 1971, ASF first appeared in the Western Hemisphere in Cuba. The disease was eradicated following the death or depopulation of over 400,000 pigs. In the late 1970s, ASF outbreaks occurred in Brazil, the Dominican Republic, Haiti and again in Cuba. The disease has been successfully eradicated from the Western Hemisphere by depopulation measures, and ASF has never occurred in the United States. In April 2007, several outbreaks of ASF were reported in the country of Georgia (Europe); the source of the virus is unknown but thought to have come from imported frozen or processed pig meat. Since then, ongoing outbreaks have been documented in the Caucasus and Africa. </a:t>
            </a:r>
          </a:p>
          <a:p>
            <a:endParaRPr lang="en-US" altLang="en-US" smtClean="0"/>
          </a:p>
          <a:p>
            <a:r>
              <a:rPr lang="en-US" altLang="en-US" smtClean="0"/>
              <a:t>[Photo: This photo shows outbreak sites of ASF in the country of Georgia in 2007. Source: World Organization of Animal Health – World Animal Health Information Database (WAHID) at http://www.oie.int/wahid-prod/public.php?page=disease_outbreak_map]</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D0DB71-4BCC-48EC-AF69-2A29CEF68439}" type="datetimeFigureOut">
              <a:rPr lang="en-US" smtClean="0"/>
              <a:t>9/19/2018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42658E-B772-4DF2-80A2-F57403566B87}" type="slidenum">
              <a:rPr lang="en-US" smtClean="0"/>
              <a:t>‹#›</a:t>
            </a:fld>
            <a:endParaRPr lang="en-US"/>
          </a:p>
        </p:txBody>
      </p:sp>
    </p:spTree>
    <p:extLst>
      <p:ext uri="{BB962C8B-B14F-4D97-AF65-F5344CB8AC3E}">
        <p14:creationId xmlns:p14="http://schemas.microsoft.com/office/powerpoint/2010/main" val="1292051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D0DB71-4BCC-48EC-AF69-2A29CEF68439}" type="datetimeFigureOut">
              <a:rPr lang="en-US" smtClean="0"/>
              <a:t>9/19/2018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42658E-B772-4DF2-80A2-F57403566B87}" type="slidenum">
              <a:rPr lang="en-US" smtClean="0"/>
              <a:t>‹#›</a:t>
            </a:fld>
            <a:endParaRPr lang="en-US"/>
          </a:p>
        </p:txBody>
      </p:sp>
    </p:spTree>
    <p:extLst>
      <p:ext uri="{BB962C8B-B14F-4D97-AF65-F5344CB8AC3E}">
        <p14:creationId xmlns:p14="http://schemas.microsoft.com/office/powerpoint/2010/main" val="329700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D0DB71-4BCC-48EC-AF69-2A29CEF68439}" type="datetimeFigureOut">
              <a:rPr lang="en-US" smtClean="0"/>
              <a:t>9/19/2018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42658E-B772-4DF2-80A2-F57403566B87}" type="slidenum">
              <a:rPr lang="en-US" smtClean="0"/>
              <a:t>‹#›</a:t>
            </a:fld>
            <a:endParaRPr lang="en-US"/>
          </a:p>
        </p:txBody>
      </p:sp>
    </p:spTree>
    <p:extLst>
      <p:ext uri="{BB962C8B-B14F-4D97-AF65-F5344CB8AC3E}">
        <p14:creationId xmlns:p14="http://schemas.microsoft.com/office/powerpoint/2010/main" val="3047756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D0DB71-4BCC-48EC-AF69-2A29CEF68439}" type="datetimeFigureOut">
              <a:rPr lang="en-US" smtClean="0"/>
              <a:t>9/19/2018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42658E-B772-4DF2-80A2-F57403566B87}" type="slidenum">
              <a:rPr lang="en-US" smtClean="0"/>
              <a:t>‹#›</a:t>
            </a:fld>
            <a:endParaRPr lang="en-US"/>
          </a:p>
        </p:txBody>
      </p:sp>
    </p:spTree>
    <p:extLst>
      <p:ext uri="{BB962C8B-B14F-4D97-AF65-F5344CB8AC3E}">
        <p14:creationId xmlns:p14="http://schemas.microsoft.com/office/powerpoint/2010/main" val="2307116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D0DB71-4BCC-48EC-AF69-2A29CEF68439}" type="datetimeFigureOut">
              <a:rPr lang="en-US" smtClean="0"/>
              <a:t>9/19/2018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42658E-B772-4DF2-80A2-F57403566B87}" type="slidenum">
              <a:rPr lang="en-US" smtClean="0"/>
              <a:t>‹#›</a:t>
            </a:fld>
            <a:endParaRPr lang="en-US"/>
          </a:p>
        </p:txBody>
      </p:sp>
    </p:spTree>
    <p:extLst>
      <p:ext uri="{BB962C8B-B14F-4D97-AF65-F5344CB8AC3E}">
        <p14:creationId xmlns:p14="http://schemas.microsoft.com/office/powerpoint/2010/main" val="1696170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D0DB71-4BCC-48EC-AF69-2A29CEF68439}" type="datetimeFigureOut">
              <a:rPr lang="en-US" smtClean="0"/>
              <a:t>9/19/2018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42658E-B772-4DF2-80A2-F57403566B87}" type="slidenum">
              <a:rPr lang="en-US" smtClean="0"/>
              <a:t>‹#›</a:t>
            </a:fld>
            <a:endParaRPr lang="en-US"/>
          </a:p>
        </p:txBody>
      </p:sp>
    </p:spTree>
    <p:extLst>
      <p:ext uri="{BB962C8B-B14F-4D97-AF65-F5344CB8AC3E}">
        <p14:creationId xmlns:p14="http://schemas.microsoft.com/office/powerpoint/2010/main" val="3228349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D0DB71-4BCC-48EC-AF69-2A29CEF68439}" type="datetimeFigureOut">
              <a:rPr lang="en-US" smtClean="0"/>
              <a:t>9/19/2018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42658E-B772-4DF2-80A2-F57403566B87}" type="slidenum">
              <a:rPr lang="en-US" smtClean="0"/>
              <a:t>‹#›</a:t>
            </a:fld>
            <a:endParaRPr lang="en-US"/>
          </a:p>
        </p:txBody>
      </p:sp>
    </p:spTree>
    <p:extLst>
      <p:ext uri="{BB962C8B-B14F-4D97-AF65-F5344CB8AC3E}">
        <p14:creationId xmlns:p14="http://schemas.microsoft.com/office/powerpoint/2010/main" val="1217385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D0DB71-4BCC-48EC-AF69-2A29CEF68439}" type="datetimeFigureOut">
              <a:rPr lang="en-US" smtClean="0"/>
              <a:t>9/19/2018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42658E-B772-4DF2-80A2-F57403566B87}" type="slidenum">
              <a:rPr lang="en-US" smtClean="0"/>
              <a:t>‹#›</a:t>
            </a:fld>
            <a:endParaRPr lang="en-US"/>
          </a:p>
        </p:txBody>
      </p:sp>
    </p:spTree>
    <p:extLst>
      <p:ext uri="{BB962C8B-B14F-4D97-AF65-F5344CB8AC3E}">
        <p14:creationId xmlns:p14="http://schemas.microsoft.com/office/powerpoint/2010/main" val="3492208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D0DB71-4BCC-48EC-AF69-2A29CEF68439}" type="datetimeFigureOut">
              <a:rPr lang="en-US" smtClean="0"/>
              <a:t>9/19/2018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42658E-B772-4DF2-80A2-F57403566B87}" type="slidenum">
              <a:rPr lang="en-US" smtClean="0"/>
              <a:t>‹#›</a:t>
            </a:fld>
            <a:endParaRPr lang="en-US"/>
          </a:p>
        </p:txBody>
      </p:sp>
    </p:spTree>
    <p:extLst>
      <p:ext uri="{BB962C8B-B14F-4D97-AF65-F5344CB8AC3E}">
        <p14:creationId xmlns:p14="http://schemas.microsoft.com/office/powerpoint/2010/main" val="54259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D0DB71-4BCC-48EC-AF69-2A29CEF68439}" type="datetimeFigureOut">
              <a:rPr lang="en-US" smtClean="0"/>
              <a:t>9/19/2018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42658E-B772-4DF2-80A2-F57403566B87}" type="slidenum">
              <a:rPr lang="en-US" smtClean="0"/>
              <a:t>‹#›</a:t>
            </a:fld>
            <a:endParaRPr lang="en-US"/>
          </a:p>
        </p:txBody>
      </p:sp>
    </p:spTree>
    <p:extLst>
      <p:ext uri="{BB962C8B-B14F-4D97-AF65-F5344CB8AC3E}">
        <p14:creationId xmlns:p14="http://schemas.microsoft.com/office/powerpoint/2010/main" val="1361577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D0DB71-4BCC-48EC-AF69-2A29CEF68439}" type="datetimeFigureOut">
              <a:rPr lang="en-US" smtClean="0"/>
              <a:t>9/19/2018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42658E-B772-4DF2-80A2-F57403566B87}" type="slidenum">
              <a:rPr lang="en-US" smtClean="0"/>
              <a:t>‹#›</a:t>
            </a:fld>
            <a:endParaRPr lang="en-US"/>
          </a:p>
        </p:txBody>
      </p:sp>
    </p:spTree>
    <p:extLst>
      <p:ext uri="{BB962C8B-B14F-4D97-AF65-F5344CB8AC3E}">
        <p14:creationId xmlns:p14="http://schemas.microsoft.com/office/powerpoint/2010/main" val="4203954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D0DB71-4BCC-48EC-AF69-2A29CEF68439}" type="datetimeFigureOut">
              <a:rPr lang="en-US" smtClean="0"/>
              <a:t>9/19/2018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42658E-B772-4DF2-80A2-F57403566B87}" type="slidenum">
              <a:rPr lang="en-US" smtClean="0"/>
              <a:t>‹#›</a:t>
            </a:fld>
            <a:endParaRPr lang="en-US"/>
          </a:p>
        </p:txBody>
      </p:sp>
    </p:spTree>
    <p:extLst>
      <p:ext uri="{BB962C8B-B14F-4D97-AF65-F5344CB8AC3E}">
        <p14:creationId xmlns:p14="http://schemas.microsoft.com/office/powerpoint/2010/main" val="5002397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hyperlink" Target="https://mailchi.mp/pork/fad-preparation-bulletin-aug-24-2018?e=e31e5f8919" TargetMode="External"/><Relationship Id="rId7" Type="http://schemas.openxmlformats.org/officeDocument/2006/relationships/hyperlink" Target="https://www.swinehealth.org/" TargetMode="External"/><Relationship Id="rId2" Type="http://schemas.openxmlformats.org/officeDocument/2006/relationships/hyperlink" Target="https://www.aasv.org/aasv%20website/Resources/Diseases/ForeignAnimalDiseases.php" TargetMode="External"/><Relationship Id="rId1" Type="http://schemas.openxmlformats.org/officeDocument/2006/relationships/slideLayout" Target="../slideLayouts/slideLayout2.xml"/><Relationship Id="rId6" Type="http://schemas.openxmlformats.org/officeDocument/2006/relationships/hyperlink" Target="http://www.oie.int/en/animal-health-in-the-world/animal-diseases/african-swine-fever/" TargetMode="External"/><Relationship Id="rId5" Type="http://schemas.openxmlformats.org/officeDocument/2006/relationships/hyperlink" Target="https://www.aphis.usda.gov/animal_health/downloads/animal_diseases/swine/ed-notice-asf.pdf" TargetMode="External"/><Relationship Id="rId4" Type="http://schemas.openxmlformats.org/officeDocument/2006/relationships/hyperlink" Target="http://www.cfsph.iastate.edu/DiseaseInfo/disease.php?name=african-swine-fever&amp;lang=e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African Swine Fever</a:t>
            </a:r>
            <a:endParaRPr lang="en-US" dirty="0"/>
          </a:p>
        </p:txBody>
      </p:sp>
      <p:sp>
        <p:nvSpPr>
          <p:cNvPr id="3" name="Subtitle 2"/>
          <p:cNvSpPr>
            <a:spLocks noGrp="1"/>
          </p:cNvSpPr>
          <p:nvPr>
            <p:ph type="subTitle" idx="1"/>
          </p:nvPr>
        </p:nvSpPr>
        <p:spPr/>
        <p:txBody>
          <a:bodyPr/>
          <a:lstStyle/>
          <a:p>
            <a:r>
              <a:rPr lang="en-US" dirty="0" smtClean="0"/>
              <a:t>NPPC Webinar</a:t>
            </a:r>
          </a:p>
          <a:p>
            <a:r>
              <a:rPr lang="en-US" dirty="0" smtClean="0"/>
              <a:t>August 29, 2018</a:t>
            </a:r>
            <a:endParaRPr lang="en-US" dirty="0"/>
          </a:p>
        </p:txBody>
      </p:sp>
      <p:sp>
        <p:nvSpPr>
          <p:cNvPr id="4" name="TextBox 3"/>
          <p:cNvSpPr txBox="1"/>
          <p:nvPr/>
        </p:nvSpPr>
        <p:spPr>
          <a:xfrm>
            <a:off x="685800" y="5867400"/>
            <a:ext cx="5334000" cy="646331"/>
          </a:xfrm>
          <a:prstGeom prst="rect">
            <a:avLst/>
          </a:prstGeom>
          <a:noFill/>
        </p:spPr>
        <p:txBody>
          <a:bodyPr wrap="square" rtlCol="0">
            <a:spAutoFit/>
          </a:bodyPr>
          <a:lstStyle/>
          <a:p>
            <a:r>
              <a:rPr lang="en-US" dirty="0" smtClean="0"/>
              <a:t>Dr. Harry Snelson</a:t>
            </a:r>
          </a:p>
          <a:p>
            <a:r>
              <a:rPr lang="en-US" dirty="0" smtClean="0"/>
              <a:t>American Association of Swine Veterinarians</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1" y="5461001"/>
            <a:ext cx="1322387" cy="1348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5247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Spread to China</a:t>
            </a:r>
            <a:endParaRPr lang="en-US" dirty="0"/>
          </a:p>
        </p:txBody>
      </p:sp>
      <p:sp>
        <p:nvSpPr>
          <p:cNvPr id="3" name="Content Placeholder 2"/>
          <p:cNvSpPr>
            <a:spLocks noGrp="1"/>
          </p:cNvSpPr>
          <p:nvPr>
            <p:ph sz="half" idx="1"/>
          </p:nvPr>
        </p:nvSpPr>
        <p:spPr>
          <a:ln>
            <a:solidFill>
              <a:schemeClr val="tx1"/>
            </a:solidFill>
          </a:ln>
        </p:spPr>
        <p:txBody>
          <a:bodyPr>
            <a:normAutofit fontScale="92500" lnSpcReduction="20000"/>
          </a:bodyPr>
          <a:lstStyle/>
          <a:p>
            <a:r>
              <a:rPr lang="en-US" dirty="0" smtClean="0"/>
              <a:t>&gt;20</a:t>
            </a:r>
            <a:r>
              <a:rPr lang="en-US" dirty="0" smtClean="0"/>
              <a:t> </a:t>
            </a:r>
            <a:r>
              <a:rPr lang="en-US" dirty="0" smtClean="0"/>
              <a:t>reported cases</a:t>
            </a:r>
          </a:p>
          <a:p>
            <a:pPr lvl="1"/>
            <a:r>
              <a:rPr lang="en-US" dirty="0" smtClean="0"/>
              <a:t>1</a:t>
            </a:r>
            <a:r>
              <a:rPr lang="en-US" baseline="30000" dirty="0" smtClean="0"/>
              <a:t>st</a:t>
            </a:r>
            <a:r>
              <a:rPr lang="en-US" dirty="0" smtClean="0"/>
              <a:t> case early August</a:t>
            </a:r>
          </a:p>
          <a:p>
            <a:pPr lvl="1"/>
            <a:r>
              <a:rPr lang="en-US" dirty="0" smtClean="0"/>
              <a:t>Appears likely to have been in the country since march or April</a:t>
            </a:r>
          </a:p>
          <a:p>
            <a:r>
              <a:rPr lang="en-US" dirty="0" smtClean="0"/>
              <a:t>Widely dispersed</a:t>
            </a:r>
          </a:p>
          <a:p>
            <a:r>
              <a:rPr lang="en-US" dirty="0" smtClean="0"/>
              <a:t>Route of introduction not confirmed – Russian pigs?</a:t>
            </a:r>
          </a:p>
          <a:p>
            <a:r>
              <a:rPr lang="en-US" dirty="0" smtClean="0"/>
              <a:t>100% homologous to current strains</a:t>
            </a:r>
          </a:p>
          <a:p>
            <a:r>
              <a:rPr lang="en-US" dirty="0" smtClean="0"/>
              <a:t>ASF genetic material found in processed sausages in Korea</a:t>
            </a:r>
            <a:endParaRPr lang="en-US" dirty="0"/>
          </a:p>
        </p:txBody>
      </p:sp>
      <p:sp>
        <p:nvSpPr>
          <p:cNvPr id="4" name="Content Placeholder 3"/>
          <p:cNvSpPr>
            <a:spLocks noGrp="1"/>
          </p:cNvSpPr>
          <p:nvPr>
            <p:ph sz="half" idx="2"/>
          </p:nvPr>
        </p:nvSpPr>
        <p:spPr>
          <a:ln>
            <a:solidFill>
              <a:schemeClr val="tx1"/>
            </a:solidFill>
          </a:ln>
        </p:spPr>
        <p:txBody>
          <a:bodyPr>
            <a:normAutofit fontScale="92500" lnSpcReduction="20000"/>
          </a:bodyPr>
          <a:lstStyle/>
          <a:p>
            <a:pPr marL="0" indent="0" algn="ctr">
              <a:buNone/>
            </a:pPr>
            <a:r>
              <a:rPr lang="en-US" dirty="0" smtClean="0"/>
              <a:t>Timeline</a:t>
            </a:r>
          </a:p>
          <a:p>
            <a:r>
              <a:rPr lang="en-US" dirty="0" smtClean="0"/>
              <a:t>3/24 – Wang buys 100 pigs</a:t>
            </a:r>
          </a:p>
          <a:p>
            <a:r>
              <a:rPr lang="en-US" dirty="0" smtClean="0"/>
              <a:t>April – pigs become sick and some die</a:t>
            </a:r>
          </a:p>
          <a:p>
            <a:r>
              <a:rPr lang="en-US" dirty="0" smtClean="0"/>
              <a:t>7/5 -- Wang sells 45 pigs to Zhang</a:t>
            </a:r>
          </a:p>
          <a:p>
            <a:r>
              <a:rPr lang="en-US" dirty="0" smtClean="0"/>
              <a:t>8/3 – ASF confirmed on Zhang farm</a:t>
            </a:r>
          </a:p>
          <a:p>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1" y="5461001"/>
            <a:ext cx="1322387" cy="1348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58239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24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553200" y="1640120"/>
            <a:ext cx="1981200" cy="461665"/>
          </a:xfrm>
          <a:prstGeom prst="rect">
            <a:avLst/>
          </a:prstGeom>
          <a:solidFill>
            <a:schemeClr val="bg1"/>
          </a:solidFill>
          <a:ln>
            <a:solidFill>
              <a:schemeClr val="tx1"/>
            </a:solidFill>
          </a:ln>
        </p:spPr>
        <p:txBody>
          <a:bodyPr wrap="square" rtlCol="0">
            <a:spAutoFit/>
          </a:bodyPr>
          <a:lstStyle/>
          <a:p>
            <a:r>
              <a:rPr lang="en-US" sz="1200" b="1" dirty="0" smtClean="0"/>
              <a:t>Mar 23</a:t>
            </a:r>
          </a:p>
          <a:p>
            <a:r>
              <a:rPr lang="en-US" sz="1200" dirty="0" smtClean="0"/>
              <a:t>100 pigs sold to Wang Farm</a:t>
            </a:r>
            <a:endParaRPr lang="en-US" sz="1200" dirty="0"/>
          </a:p>
        </p:txBody>
      </p:sp>
      <p:cxnSp>
        <p:nvCxnSpPr>
          <p:cNvPr id="11" name="Straight Connector 10"/>
          <p:cNvCxnSpPr/>
          <p:nvPr/>
        </p:nvCxnSpPr>
        <p:spPr>
          <a:xfrm flipH="1">
            <a:off x="5403715" y="1722406"/>
            <a:ext cx="5334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4" idx="1"/>
          </p:cNvCxnSpPr>
          <p:nvPr/>
        </p:nvCxnSpPr>
        <p:spPr>
          <a:xfrm flipH="1">
            <a:off x="5791200" y="1870953"/>
            <a:ext cx="7620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0" y="6257835"/>
            <a:ext cx="9144000" cy="646331"/>
          </a:xfrm>
          <a:prstGeom prst="rect">
            <a:avLst/>
          </a:prstGeom>
        </p:spPr>
        <p:txBody>
          <a:bodyPr wrap="square">
            <a:spAutoFit/>
          </a:bodyPr>
          <a:lstStyle/>
          <a:p>
            <a:r>
              <a:rPr lang="en-US" dirty="0" smtClean="0"/>
              <a:t>Distances by road from different points:  </a:t>
            </a:r>
            <a:r>
              <a:rPr lang="en-US" b="1" dirty="0" smtClean="0"/>
              <a:t>1: </a:t>
            </a:r>
            <a:r>
              <a:rPr lang="en-US" dirty="0" smtClean="0"/>
              <a:t>= 870 miles (1,400 km); </a:t>
            </a:r>
            <a:r>
              <a:rPr lang="en-US" b="1" dirty="0" smtClean="0"/>
              <a:t>2=</a:t>
            </a:r>
            <a:r>
              <a:rPr lang="en-US" dirty="0" smtClean="0"/>
              <a:t> 1,400 miles (2,253 km); </a:t>
            </a:r>
            <a:r>
              <a:rPr lang="en-US" b="1" dirty="0" smtClean="0"/>
              <a:t>3:</a:t>
            </a:r>
            <a:r>
              <a:rPr lang="en-US" dirty="0" smtClean="0"/>
              <a:t> 350 miles (563 km); </a:t>
            </a:r>
            <a:r>
              <a:rPr lang="en-US" b="1" dirty="0" smtClean="0"/>
              <a:t>4:</a:t>
            </a:r>
            <a:r>
              <a:rPr lang="en-US" dirty="0" smtClean="0"/>
              <a:t> 800 miles (1,288 km); </a:t>
            </a:r>
            <a:r>
              <a:rPr lang="en-US" b="1" dirty="0" smtClean="0"/>
              <a:t>5</a:t>
            </a:r>
            <a:r>
              <a:rPr lang="en-US" dirty="0" smtClean="0"/>
              <a:t>: 500 miles (800km).</a:t>
            </a:r>
            <a:endParaRPr lang="en-US" dirty="0"/>
          </a:p>
        </p:txBody>
      </p:sp>
    </p:spTree>
    <p:extLst>
      <p:ext uri="{BB962C8B-B14F-4D97-AF65-F5344CB8AC3E}">
        <p14:creationId xmlns:p14="http://schemas.microsoft.com/office/powerpoint/2010/main" val="3093875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are we concerned?</a:t>
            </a:r>
            <a:endParaRPr lang="en-US" dirty="0"/>
          </a:p>
        </p:txBody>
      </p:sp>
      <p:sp>
        <p:nvSpPr>
          <p:cNvPr id="3" name="Content Placeholder 2"/>
          <p:cNvSpPr>
            <a:spLocks noGrp="1"/>
          </p:cNvSpPr>
          <p:nvPr>
            <p:ph idx="1"/>
          </p:nvPr>
        </p:nvSpPr>
        <p:spPr/>
        <p:txBody>
          <a:bodyPr/>
          <a:lstStyle/>
          <a:p>
            <a:r>
              <a:rPr lang="en-US" dirty="0" smtClean="0"/>
              <a:t>China’s the largest pork producer in the world</a:t>
            </a:r>
          </a:p>
          <a:p>
            <a:r>
              <a:rPr lang="en-US" dirty="0" smtClean="0"/>
              <a:t>Lots of people traffic and ingredient imports</a:t>
            </a:r>
          </a:p>
          <a:p>
            <a:r>
              <a:rPr lang="en-US" dirty="0" smtClean="0"/>
              <a:t>History of disease transmission from Asia to the U.S.</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1" y="5461001"/>
            <a:ext cx="1322387" cy="1348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52825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a:xfrm>
            <a:off x="457200" y="1371600"/>
            <a:ext cx="8229600" cy="5257800"/>
          </a:xfrm>
        </p:spPr>
        <p:txBody>
          <a:bodyPr>
            <a:normAutofit fontScale="85000" lnSpcReduction="20000"/>
          </a:bodyPr>
          <a:lstStyle/>
          <a:p>
            <a:r>
              <a:rPr lang="en-US" dirty="0" smtClean="0"/>
              <a:t>AASV</a:t>
            </a:r>
          </a:p>
          <a:p>
            <a:pPr marL="0" indent="0">
              <a:buNone/>
            </a:pPr>
            <a:r>
              <a:rPr lang="en-US" sz="1600" dirty="0" smtClean="0">
                <a:hlinkClick r:id="rId2"/>
              </a:rPr>
              <a:t>https://www.aasv.org/aasv%20website/Resources/Diseases/ForeignAnimalDiseases.php</a:t>
            </a:r>
            <a:endParaRPr lang="en-US" sz="1600" dirty="0" smtClean="0"/>
          </a:p>
          <a:p>
            <a:pPr marL="0" indent="0">
              <a:buNone/>
            </a:pPr>
            <a:endParaRPr lang="en-US" sz="1600" dirty="0" smtClean="0"/>
          </a:p>
          <a:p>
            <a:r>
              <a:rPr lang="en-US" dirty="0" smtClean="0"/>
              <a:t>Pork Checkoff</a:t>
            </a:r>
          </a:p>
          <a:p>
            <a:pPr marL="0" indent="0">
              <a:buNone/>
            </a:pPr>
            <a:r>
              <a:rPr lang="en-US" sz="1700" dirty="0" smtClean="0">
                <a:hlinkClick r:id="rId3"/>
              </a:rPr>
              <a:t>https://mailchi.mp/pork/fad-preparation-bulletin-aug-24-2018?e=e31e5f8919</a:t>
            </a:r>
            <a:endParaRPr lang="en-US" sz="1700" dirty="0" smtClean="0"/>
          </a:p>
          <a:p>
            <a:pPr marL="0" indent="0">
              <a:buNone/>
            </a:pPr>
            <a:endParaRPr lang="en-US" sz="1700" dirty="0" smtClean="0"/>
          </a:p>
          <a:p>
            <a:r>
              <a:rPr lang="en-US" dirty="0" smtClean="0"/>
              <a:t>Center for Food Security and Public Health</a:t>
            </a:r>
          </a:p>
          <a:p>
            <a:pPr marL="0" indent="0">
              <a:buNone/>
            </a:pPr>
            <a:r>
              <a:rPr lang="en-US" sz="1600" dirty="0" smtClean="0">
                <a:hlinkClick r:id="rId4"/>
              </a:rPr>
              <a:t>http://www.cfsph.iastate.edu/DiseaseInfo/disease.php?name=african-swine-fever&amp;lang=en</a:t>
            </a:r>
            <a:endParaRPr lang="en-US" sz="1600" dirty="0" smtClean="0"/>
          </a:p>
          <a:p>
            <a:pPr marL="0" indent="0">
              <a:buNone/>
            </a:pPr>
            <a:endParaRPr lang="en-US" sz="1600" dirty="0" smtClean="0"/>
          </a:p>
          <a:p>
            <a:r>
              <a:rPr lang="en-US" dirty="0" smtClean="0"/>
              <a:t>USDA</a:t>
            </a:r>
          </a:p>
          <a:p>
            <a:pPr marL="0" indent="0">
              <a:buNone/>
            </a:pPr>
            <a:r>
              <a:rPr lang="en-US" sz="1900" dirty="0" smtClean="0">
                <a:hlinkClick r:id="rId5"/>
              </a:rPr>
              <a:t>https://www.aphis.usda.gov/animal_health/downloads/animal_diseases/swine/ed-notice-asf.pdf</a:t>
            </a:r>
            <a:endParaRPr lang="en-US" sz="1900" dirty="0" smtClean="0"/>
          </a:p>
          <a:p>
            <a:pPr marL="0" indent="0">
              <a:buNone/>
            </a:pPr>
            <a:endParaRPr lang="en-US" sz="1900" dirty="0" smtClean="0"/>
          </a:p>
          <a:p>
            <a:r>
              <a:rPr lang="en-US" dirty="0" smtClean="0"/>
              <a:t>OIE</a:t>
            </a:r>
          </a:p>
          <a:p>
            <a:pPr marL="0" indent="0">
              <a:buNone/>
            </a:pPr>
            <a:r>
              <a:rPr lang="en-US" sz="1900" dirty="0" smtClean="0">
                <a:hlinkClick r:id="rId6"/>
              </a:rPr>
              <a:t>http://www.oie.int/en/animal-health-in-the-world/animal-diseases/african-swine-fever/</a:t>
            </a:r>
            <a:endParaRPr lang="en-US" sz="1900" dirty="0" smtClean="0"/>
          </a:p>
          <a:p>
            <a:pPr marL="0" indent="0">
              <a:buNone/>
            </a:pPr>
            <a:endParaRPr lang="en-US" sz="1900" dirty="0" smtClean="0"/>
          </a:p>
          <a:p>
            <a:r>
              <a:rPr lang="en-US" dirty="0" smtClean="0"/>
              <a:t>Swine Health Information Center</a:t>
            </a:r>
          </a:p>
          <a:p>
            <a:pPr marL="0" indent="0">
              <a:buNone/>
            </a:pPr>
            <a:r>
              <a:rPr lang="en-US" sz="1600" dirty="0" smtClean="0">
                <a:hlinkClick r:id="rId7"/>
              </a:rPr>
              <a:t>https://www.swinehealth.org/</a:t>
            </a:r>
            <a:endParaRPr lang="en-US" sz="1600" dirty="0" smtClean="0"/>
          </a:p>
          <a:p>
            <a:pPr marL="0" indent="0">
              <a:buNone/>
            </a:pPr>
            <a:endParaRPr lang="en-US" sz="1900" dirty="0" smtClean="0"/>
          </a:p>
          <a:p>
            <a:endParaRPr lang="en-US" dirty="0" smtClean="0"/>
          </a:p>
          <a:p>
            <a:pPr marL="0" indent="0">
              <a:buNone/>
            </a:pPr>
            <a:endParaRPr lang="en-US" dirty="0" smtClean="0"/>
          </a:p>
        </p:txBody>
      </p:sp>
      <p:pic>
        <p:nvPicPr>
          <p:cNvPr id="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72401" y="5461001"/>
            <a:ext cx="1322387" cy="1348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63032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title"/>
          </p:nvPr>
        </p:nvSpPr>
        <p:spPr/>
        <p:txBody>
          <a:bodyPr/>
          <a:lstStyle/>
          <a:p>
            <a:pPr eaLnBrk="1" hangingPunct="1"/>
            <a:r>
              <a:rPr lang="en-US" altLang="en-US" smtClean="0"/>
              <a:t>African Swine Fever Virus</a:t>
            </a:r>
          </a:p>
        </p:txBody>
      </p:sp>
      <p:sp>
        <p:nvSpPr>
          <p:cNvPr id="21507" name="Content Placeholder 7"/>
          <p:cNvSpPr>
            <a:spLocks noGrp="1"/>
          </p:cNvSpPr>
          <p:nvPr>
            <p:ph idx="1"/>
          </p:nvPr>
        </p:nvSpPr>
        <p:spPr/>
        <p:txBody>
          <a:bodyPr>
            <a:normAutofit lnSpcReduction="10000"/>
          </a:bodyPr>
          <a:lstStyle/>
          <a:p>
            <a:pPr eaLnBrk="1" hangingPunct="1"/>
            <a:r>
              <a:rPr lang="en-US" altLang="en-US" dirty="0" smtClean="0"/>
              <a:t>Highly contagious</a:t>
            </a:r>
            <a:br>
              <a:rPr lang="en-US" altLang="en-US" dirty="0" smtClean="0"/>
            </a:br>
            <a:r>
              <a:rPr lang="en-US" altLang="en-US" dirty="0" smtClean="0"/>
              <a:t>viral disease of swine</a:t>
            </a:r>
          </a:p>
          <a:p>
            <a:pPr eaLnBrk="1" hangingPunct="1"/>
            <a:r>
              <a:rPr lang="en-US" altLang="en-US" dirty="0" smtClean="0"/>
              <a:t>Does not affect humans</a:t>
            </a:r>
          </a:p>
          <a:p>
            <a:pPr eaLnBrk="1" hangingPunct="1"/>
            <a:r>
              <a:rPr lang="en-US" altLang="en-US" dirty="0" err="1" smtClean="0"/>
              <a:t>Asfarviridae</a:t>
            </a:r>
            <a:endParaRPr lang="en-US" altLang="en-US" dirty="0" smtClean="0"/>
          </a:p>
          <a:p>
            <a:pPr lvl="1" eaLnBrk="1" hangingPunct="1"/>
            <a:r>
              <a:rPr lang="en-US" altLang="en-US" dirty="0" smtClean="0"/>
              <a:t>Enveloped DNA virus</a:t>
            </a:r>
          </a:p>
          <a:p>
            <a:pPr lvl="1" eaLnBrk="1" hangingPunct="1"/>
            <a:r>
              <a:rPr lang="en-US" altLang="en-US" dirty="0" smtClean="0"/>
              <a:t>Transmitted by arthropods</a:t>
            </a:r>
          </a:p>
          <a:p>
            <a:pPr eaLnBrk="1" hangingPunct="1"/>
            <a:r>
              <a:rPr lang="en-US" altLang="en-US" dirty="0" smtClean="0"/>
              <a:t>Isolates vary in virulence</a:t>
            </a:r>
          </a:p>
          <a:p>
            <a:pPr lvl="1" eaLnBrk="1" hangingPunct="1"/>
            <a:r>
              <a:rPr lang="en-US" altLang="en-US" dirty="0" smtClean="0"/>
              <a:t>High virulence: up to 100% mortality</a:t>
            </a:r>
          </a:p>
          <a:p>
            <a:pPr lvl="1" eaLnBrk="1" hangingPunct="1"/>
            <a:r>
              <a:rPr lang="en-US" altLang="en-US" dirty="0" smtClean="0"/>
              <a:t>Low virulence: seroconversion</a:t>
            </a:r>
          </a:p>
        </p:txBody>
      </p:sp>
      <p:sp>
        <p:nvSpPr>
          <p:cNvPr id="2150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Verdana" pitchFamily="34" charset="0"/>
              </a:defRPr>
            </a:lvl1pPr>
            <a:lvl2pPr marL="742950" indent="-285750" eaLnBrk="0" hangingPunct="0">
              <a:spcBef>
                <a:spcPct val="20000"/>
              </a:spcBef>
              <a:buChar char="–"/>
              <a:defRPr sz="2800">
                <a:solidFill>
                  <a:schemeClr val="bg1"/>
                </a:solidFill>
                <a:latin typeface="Verdana" pitchFamily="34" charset="0"/>
              </a:defRPr>
            </a:lvl2pPr>
            <a:lvl3pPr marL="1143000" indent="-228600" eaLnBrk="0" hangingPunct="0">
              <a:spcBef>
                <a:spcPct val="20000"/>
              </a:spcBef>
              <a:buChar char="•"/>
              <a:defRPr sz="2400">
                <a:solidFill>
                  <a:schemeClr val="bg1"/>
                </a:solidFill>
                <a:latin typeface="Verdana" pitchFamily="34" charset="0"/>
              </a:defRPr>
            </a:lvl3pPr>
            <a:lvl4pPr marL="1600200" indent="-228600" eaLnBrk="0" hangingPunct="0">
              <a:spcBef>
                <a:spcPct val="20000"/>
              </a:spcBef>
              <a:buChar char="–"/>
              <a:defRPr sz="2000">
                <a:solidFill>
                  <a:schemeClr val="bg1"/>
                </a:solidFill>
                <a:latin typeface="Verdana" pitchFamily="34" charset="0"/>
              </a:defRPr>
            </a:lvl4pPr>
            <a:lvl5pPr marL="2057400" indent="-228600" eaLnBrk="0" hangingPunct="0">
              <a:spcBef>
                <a:spcPct val="20000"/>
              </a:spcBef>
              <a:buChar char="»"/>
              <a:defRPr sz="2000">
                <a:solidFill>
                  <a:schemeClr val="bg1"/>
                </a:solidFill>
                <a:latin typeface="Verdana" pitchFamily="34" charset="0"/>
              </a:defRPr>
            </a:lvl5pPr>
            <a:lvl6pPr marL="2514600" indent="-228600" eaLnBrk="0" fontAlgn="base" hangingPunct="0">
              <a:spcBef>
                <a:spcPct val="20000"/>
              </a:spcBef>
              <a:spcAft>
                <a:spcPct val="0"/>
              </a:spcAft>
              <a:buChar char="»"/>
              <a:defRPr sz="2000">
                <a:solidFill>
                  <a:schemeClr val="bg1"/>
                </a:solidFill>
                <a:latin typeface="Verdana" pitchFamily="34" charset="0"/>
              </a:defRPr>
            </a:lvl6pPr>
            <a:lvl7pPr marL="2971800" indent="-228600" eaLnBrk="0" fontAlgn="base" hangingPunct="0">
              <a:spcBef>
                <a:spcPct val="20000"/>
              </a:spcBef>
              <a:spcAft>
                <a:spcPct val="0"/>
              </a:spcAft>
              <a:buChar char="»"/>
              <a:defRPr sz="2000">
                <a:solidFill>
                  <a:schemeClr val="bg1"/>
                </a:solidFill>
                <a:latin typeface="Verdana" pitchFamily="34" charset="0"/>
              </a:defRPr>
            </a:lvl7pPr>
            <a:lvl8pPr marL="3429000" indent="-228600" eaLnBrk="0" fontAlgn="base" hangingPunct="0">
              <a:spcBef>
                <a:spcPct val="20000"/>
              </a:spcBef>
              <a:spcAft>
                <a:spcPct val="0"/>
              </a:spcAft>
              <a:buChar char="»"/>
              <a:defRPr sz="2000">
                <a:solidFill>
                  <a:schemeClr val="bg1"/>
                </a:solidFill>
                <a:latin typeface="Verdana" pitchFamily="34" charset="0"/>
              </a:defRPr>
            </a:lvl8pPr>
            <a:lvl9pPr marL="3886200" indent="-228600" eaLnBrk="0" fontAlgn="base" hangingPunct="0">
              <a:spcBef>
                <a:spcPct val="20000"/>
              </a:spcBef>
              <a:spcAft>
                <a:spcPct val="0"/>
              </a:spcAft>
              <a:buChar char="»"/>
              <a:defRPr sz="2000">
                <a:solidFill>
                  <a:schemeClr val="bg1"/>
                </a:solidFill>
                <a:latin typeface="Verdana" pitchFamily="34" charset="0"/>
              </a:defRPr>
            </a:lvl9pPr>
          </a:lstStyle>
          <a:p>
            <a:pPr>
              <a:spcBef>
                <a:spcPct val="0"/>
              </a:spcBef>
              <a:buFontTx/>
              <a:buNone/>
            </a:pPr>
            <a:r>
              <a:rPr lang="en-US" altLang="en-US" sz="900" smtClean="0">
                <a:latin typeface="Arial" charset="0"/>
              </a:rPr>
              <a:t>Center for Food Security and Public Health, Iowa State University, 2011</a:t>
            </a:r>
          </a:p>
        </p:txBody>
      </p:sp>
      <p:pic>
        <p:nvPicPr>
          <p:cNvPr id="21509" name="Picture 7" descr="File:African swine fever virus virion TE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56350" y="1628775"/>
            <a:ext cx="2305050" cy="2305050"/>
          </a:xfrm>
          <a:prstGeom prst="rect">
            <a:avLst/>
          </a:prstGeom>
          <a:noFill/>
          <a:ln w="28575">
            <a:solidFill>
              <a:srgbClr val="E5B429"/>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1" y="5461001"/>
            <a:ext cx="1322387" cy="1348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4608786"/>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
          <p:cNvSpPr>
            <a:spLocks noGrp="1" noChangeArrowheads="1"/>
          </p:cNvSpPr>
          <p:nvPr>
            <p:ph type="title"/>
          </p:nvPr>
        </p:nvSpPr>
        <p:spPr/>
        <p:txBody>
          <a:bodyPr/>
          <a:lstStyle/>
          <a:p>
            <a:pPr eaLnBrk="1" hangingPunct="1"/>
            <a:r>
              <a:rPr lang="en-US" altLang="en-US" smtClean="0"/>
              <a:t>African Swine Fever Virus</a:t>
            </a:r>
          </a:p>
        </p:txBody>
      </p:sp>
      <p:sp>
        <p:nvSpPr>
          <p:cNvPr id="22531" name="Rectangle 11"/>
          <p:cNvSpPr>
            <a:spLocks noGrp="1" noChangeArrowheads="1"/>
          </p:cNvSpPr>
          <p:nvPr>
            <p:ph idx="1"/>
          </p:nvPr>
        </p:nvSpPr>
        <p:spPr>
          <a:xfrm>
            <a:off x="457200" y="1600200"/>
            <a:ext cx="6172200" cy="4525963"/>
          </a:xfrm>
        </p:spPr>
        <p:txBody>
          <a:bodyPr>
            <a:normAutofit fontScale="92500" lnSpcReduction="10000"/>
          </a:bodyPr>
          <a:lstStyle/>
          <a:p>
            <a:pPr eaLnBrk="1" hangingPunct="1"/>
            <a:r>
              <a:rPr lang="en-US" altLang="en-US" dirty="0" smtClean="0"/>
              <a:t>Highly resistant</a:t>
            </a:r>
          </a:p>
          <a:p>
            <a:pPr lvl="1" eaLnBrk="1" hangingPunct="1"/>
            <a:r>
              <a:rPr lang="en-US" altLang="en-US" dirty="0" smtClean="0"/>
              <a:t>At least 30 days in pens</a:t>
            </a:r>
          </a:p>
          <a:p>
            <a:pPr lvl="1" eaLnBrk="1" hangingPunct="1"/>
            <a:r>
              <a:rPr lang="en-US" altLang="en-US" dirty="0" smtClean="0"/>
              <a:t>&gt;140 days in some</a:t>
            </a:r>
            <a:br>
              <a:rPr lang="en-US" altLang="en-US" dirty="0" smtClean="0"/>
            </a:br>
            <a:r>
              <a:rPr lang="en-US" altLang="en-US" dirty="0" smtClean="0"/>
              <a:t>pork products</a:t>
            </a:r>
          </a:p>
          <a:p>
            <a:pPr lvl="1" eaLnBrk="1" hangingPunct="1"/>
            <a:r>
              <a:rPr lang="en-US" altLang="en-US" dirty="0" smtClean="0"/>
              <a:t>Years in frozen carcasses</a:t>
            </a:r>
          </a:p>
          <a:p>
            <a:pPr eaLnBrk="1" hangingPunct="1"/>
            <a:r>
              <a:rPr lang="en-US" altLang="en-US" dirty="0" smtClean="0"/>
              <a:t>Killed by high temps</a:t>
            </a:r>
            <a:br>
              <a:rPr lang="en-US" altLang="en-US" dirty="0" smtClean="0"/>
            </a:br>
            <a:r>
              <a:rPr lang="en-US" altLang="en-US" dirty="0" smtClean="0"/>
              <a:t>and some disinfectants</a:t>
            </a:r>
          </a:p>
          <a:p>
            <a:pPr eaLnBrk="1" hangingPunct="1"/>
            <a:r>
              <a:rPr lang="en-US" altLang="en-US" dirty="0" smtClean="0"/>
              <a:t>Affects domestic and</a:t>
            </a:r>
            <a:br>
              <a:rPr lang="en-US" altLang="en-US" dirty="0" smtClean="0"/>
            </a:br>
            <a:r>
              <a:rPr lang="en-US" altLang="en-US" dirty="0" smtClean="0"/>
              <a:t>wild pigs – Warthogs are a natural host</a:t>
            </a:r>
          </a:p>
        </p:txBody>
      </p:sp>
      <p:sp>
        <p:nvSpPr>
          <p:cNvPr id="2253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Verdana" pitchFamily="34" charset="0"/>
              </a:defRPr>
            </a:lvl1pPr>
            <a:lvl2pPr marL="742950" indent="-285750" eaLnBrk="0" hangingPunct="0">
              <a:spcBef>
                <a:spcPct val="20000"/>
              </a:spcBef>
              <a:buChar char="–"/>
              <a:defRPr sz="2800">
                <a:solidFill>
                  <a:schemeClr val="bg1"/>
                </a:solidFill>
                <a:latin typeface="Verdana" pitchFamily="34" charset="0"/>
              </a:defRPr>
            </a:lvl2pPr>
            <a:lvl3pPr marL="1143000" indent="-228600" eaLnBrk="0" hangingPunct="0">
              <a:spcBef>
                <a:spcPct val="20000"/>
              </a:spcBef>
              <a:buChar char="•"/>
              <a:defRPr sz="2400">
                <a:solidFill>
                  <a:schemeClr val="bg1"/>
                </a:solidFill>
                <a:latin typeface="Verdana" pitchFamily="34" charset="0"/>
              </a:defRPr>
            </a:lvl3pPr>
            <a:lvl4pPr marL="1600200" indent="-228600" eaLnBrk="0" hangingPunct="0">
              <a:spcBef>
                <a:spcPct val="20000"/>
              </a:spcBef>
              <a:buChar char="–"/>
              <a:defRPr sz="2000">
                <a:solidFill>
                  <a:schemeClr val="bg1"/>
                </a:solidFill>
                <a:latin typeface="Verdana" pitchFamily="34" charset="0"/>
              </a:defRPr>
            </a:lvl4pPr>
            <a:lvl5pPr marL="2057400" indent="-228600" eaLnBrk="0" hangingPunct="0">
              <a:spcBef>
                <a:spcPct val="20000"/>
              </a:spcBef>
              <a:buChar char="»"/>
              <a:defRPr sz="2000">
                <a:solidFill>
                  <a:schemeClr val="bg1"/>
                </a:solidFill>
                <a:latin typeface="Verdana" pitchFamily="34" charset="0"/>
              </a:defRPr>
            </a:lvl5pPr>
            <a:lvl6pPr marL="2514600" indent="-228600" eaLnBrk="0" fontAlgn="base" hangingPunct="0">
              <a:spcBef>
                <a:spcPct val="20000"/>
              </a:spcBef>
              <a:spcAft>
                <a:spcPct val="0"/>
              </a:spcAft>
              <a:buChar char="»"/>
              <a:defRPr sz="2000">
                <a:solidFill>
                  <a:schemeClr val="bg1"/>
                </a:solidFill>
                <a:latin typeface="Verdana" pitchFamily="34" charset="0"/>
              </a:defRPr>
            </a:lvl6pPr>
            <a:lvl7pPr marL="2971800" indent="-228600" eaLnBrk="0" fontAlgn="base" hangingPunct="0">
              <a:spcBef>
                <a:spcPct val="20000"/>
              </a:spcBef>
              <a:spcAft>
                <a:spcPct val="0"/>
              </a:spcAft>
              <a:buChar char="»"/>
              <a:defRPr sz="2000">
                <a:solidFill>
                  <a:schemeClr val="bg1"/>
                </a:solidFill>
                <a:latin typeface="Verdana" pitchFamily="34" charset="0"/>
              </a:defRPr>
            </a:lvl7pPr>
            <a:lvl8pPr marL="3429000" indent="-228600" eaLnBrk="0" fontAlgn="base" hangingPunct="0">
              <a:spcBef>
                <a:spcPct val="20000"/>
              </a:spcBef>
              <a:spcAft>
                <a:spcPct val="0"/>
              </a:spcAft>
              <a:buChar char="»"/>
              <a:defRPr sz="2000">
                <a:solidFill>
                  <a:schemeClr val="bg1"/>
                </a:solidFill>
                <a:latin typeface="Verdana" pitchFamily="34" charset="0"/>
              </a:defRPr>
            </a:lvl8pPr>
            <a:lvl9pPr marL="3886200" indent="-228600" eaLnBrk="0" fontAlgn="base" hangingPunct="0">
              <a:spcBef>
                <a:spcPct val="20000"/>
              </a:spcBef>
              <a:spcAft>
                <a:spcPct val="0"/>
              </a:spcAft>
              <a:buChar char="»"/>
              <a:defRPr sz="2000">
                <a:solidFill>
                  <a:schemeClr val="bg1"/>
                </a:solidFill>
                <a:latin typeface="Verdana" pitchFamily="34" charset="0"/>
              </a:defRPr>
            </a:lvl9pPr>
          </a:lstStyle>
          <a:p>
            <a:pPr eaLnBrk="1" hangingPunct="1">
              <a:spcBef>
                <a:spcPct val="0"/>
              </a:spcBef>
              <a:buFontTx/>
              <a:buNone/>
            </a:pPr>
            <a:r>
              <a:rPr lang="en-US" altLang="en-US" sz="900" smtClean="0">
                <a:latin typeface="Arial" charset="0"/>
              </a:rPr>
              <a:t>Center for Food Security and Public Health, Iowa State University, 2011</a:t>
            </a:r>
          </a:p>
        </p:txBody>
      </p:sp>
      <p:pic>
        <p:nvPicPr>
          <p:cNvPr id="22533" name="Picture 2" descr="peccary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7513" y="4300538"/>
            <a:ext cx="2038350" cy="1970087"/>
          </a:xfrm>
          <a:prstGeom prst="rect">
            <a:avLst/>
          </a:prstGeom>
          <a:noFill/>
          <a:ln w="28575">
            <a:solidFill>
              <a:srgbClr val="E5B429"/>
            </a:solidFill>
            <a:miter lim="800000"/>
            <a:headEnd/>
            <a:tailEnd/>
          </a:ln>
          <a:extLst>
            <a:ext uri="{909E8E84-426E-40DD-AFC4-6F175D3DCCD1}">
              <a14:hiddenFill xmlns:a14="http://schemas.microsoft.com/office/drawing/2010/main">
                <a:solidFill>
                  <a:srgbClr val="FFFFFF"/>
                </a:solidFill>
              </a14:hiddenFill>
            </a:ext>
          </a:extLst>
        </p:spPr>
      </p:pic>
      <p:pic>
        <p:nvPicPr>
          <p:cNvPr id="22534" name="Picture 5" descr="Western%20bush%20pi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7513" y="2917825"/>
            <a:ext cx="2039937" cy="1530350"/>
          </a:xfrm>
          <a:prstGeom prst="rect">
            <a:avLst/>
          </a:prstGeom>
          <a:noFill/>
          <a:ln w="28575">
            <a:solidFill>
              <a:srgbClr val="E5B429"/>
            </a:solidFill>
            <a:miter lim="800000"/>
            <a:headEnd/>
            <a:tailEnd/>
          </a:ln>
          <a:extLst>
            <a:ext uri="{909E8E84-426E-40DD-AFC4-6F175D3DCCD1}">
              <a14:hiddenFill xmlns:a14="http://schemas.microsoft.com/office/drawing/2010/main">
                <a:solidFill>
                  <a:srgbClr val="FFFFFF"/>
                </a:solidFill>
              </a14:hiddenFill>
            </a:ext>
          </a:extLst>
        </p:spPr>
      </p:pic>
      <p:sp>
        <p:nvSpPr>
          <p:cNvPr id="22535" name="Text Box 6"/>
          <p:cNvSpPr txBox="1">
            <a:spLocks noChangeArrowheads="1"/>
          </p:cNvSpPr>
          <p:nvPr/>
        </p:nvSpPr>
        <p:spPr bwMode="auto">
          <a:xfrm>
            <a:off x="7812088" y="4230688"/>
            <a:ext cx="973137" cy="182562"/>
          </a:xfrm>
          <a:prstGeom prst="rect">
            <a:avLst/>
          </a:prstGeom>
          <a:solidFill>
            <a:srgbClr val="E5B42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bg1"/>
                </a:solidFill>
                <a:latin typeface="Verdana" pitchFamily="34" charset="0"/>
              </a:defRPr>
            </a:lvl1pPr>
            <a:lvl2pPr marL="742950" indent="-285750" eaLnBrk="0" hangingPunct="0">
              <a:spcBef>
                <a:spcPct val="20000"/>
              </a:spcBef>
              <a:buChar char="–"/>
              <a:defRPr sz="2800">
                <a:solidFill>
                  <a:schemeClr val="bg1"/>
                </a:solidFill>
                <a:latin typeface="Verdana" pitchFamily="34" charset="0"/>
              </a:defRPr>
            </a:lvl2pPr>
            <a:lvl3pPr marL="1143000" indent="-228600" eaLnBrk="0" hangingPunct="0">
              <a:spcBef>
                <a:spcPct val="20000"/>
              </a:spcBef>
              <a:buChar char="•"/>
              <a:defRPr sz="2400">
                <a:solidFill>
                  <a:schemeClr val="bg1"/>
                </a:solidFill>
                <a:latin typeface="Verdana" pitchFamily="34" charset="0"/>
              </a:defRPr>
            </a:lvl3pPr>
            <a:lvl4pPr marL="1600200" indent="-228600" eaLnBrk="0" hangingPunct="0">
              <a:spcBef>
                <a:spcPct val="20000"/>
              </a:spcBef>
              <a:buChar char="–"/>
              <a:defRPr sz="2000">
                <a:solidFill>
                  <a:schemeClr val="bg1"/>
                </a:solidFill>
                <a:latin typeface="Verdana" pitchFamily="34" charset="0"/>
              </a:defRPr>
            </a:lvl4pPr>
            <a:lvl5pPr marL="2057400" indent="-228600" eaLnBrk="0" hangingPunct="0">
              <a:spcBef>
                <a:spcPct val="20000"/>
              </a:spcBef>
              <a:buChar char="»"/>
              <a:defRPr sz="2000">
                <a:solidFill>
                  <a:schemeClr val="bg1"/>
                </a:solidFill>
                <a:latin typeface="Verdana" pitchFamily="34" charset="0"/>
              </a:defRPr>
            </a:lvl5pPr>
            <a:lvl6pPr marL="2514600" indent="-228600" eaLnBrk="0" fontAlgn="base" hangingPunct="0">
              <a:spcBef>
                <a:spcPct val="20000"/>
              </a:spcBef>
              <a:spcAft>
                <a:spcPct val="0"/>
              </a:spcAft>
              <a:buChar char="»"/>
              <a:defRPr sz="2000">
                <a:solidFill>
                  <a:schemeClr val="bg1"/>
                </a:solidFill>
                <a:latin typeface="Verdana" pitchFamily="34" charset="0"/>
              </a:defRPr>
            </a:lvl6pPr>
            <a:lvl7pPr marL="2971800" indent="-228600" eaLnBrk="0" fontAlgn="base" hangingPunct="0">
              <a:spcBef>
                <a:spcPct val="20000"/>
              </a:spcBef>
              <a:spcAft>
                <a:spcPct val="0"/>
              </a:spcAft>
              <a:buChar char="»"/>
              <a:defRPr sz="2000">
                <a:solidFill>
                  <a:schemeClr val="bg1"/>
                </a:solidFill>
                <a:latin typeface="Verdana" pitchFamily="34" charset="0"/>
              </a:defRPr>
            </a:lvl7pPr>
            <a:lvl8pPr marL="3429000" indent="-228600" eaLnBrk="0" fontAlgn="base" hangingPunct="0">
              <a:spcBef>
                <a:spcPct val="20000"/>
              </a:spcBef>
              <a:spcAft>
                <a:spcPct val="0"/>
              </a:spcAft>
              <a:buChar char="»"/>
              <a:defRPr sz="2000">
                <a:solidFill>
                  <a:schemeClr val="bg1"/>
                </a:solidFill>
                <a:latin typeface="Verdana" pitchFamily="34" charset="0"/>
              </a:defRPr>
            </a:lvl8pPr>
            <a:lvl9pPr marL="3886200" indent="-228600" eaLnBrk="0" fontAlgn="base" hangingPunct="0">
              <a:spcBef>
                <a:spcPct val="20000"/>
              </a:spcBef>
              <a:spcAft>
                <a:spcPct val="0"/>
              </a:spcAft>
              <a:buChar char="»"/>
              <a:defRPr sz="2000">
                <a:solidFill>
                  <a:schemeClr val="bg1"/>
                </a:solidFill>
                <a:latin typeface="Verdana" pitchFamily="34" charset="0"/>
              </a:defRPr>
            </a:lvl9pPr>
          </a:lstStyle>
          <a:p>
            <a:pPr algn="ctr" eaLnBrk="1" hangingPunct="1">
              <a:spcBef>
                <a:spcPct val="50000"/>
              </a:spcBef>
              <a:buFontTx/>
              <a:buNone/>
            </a:pPr>
            <a:r>
              <a:rPr lang="en-US" altLang="en-US" sz="1200">
                <a:solidFill>
                  <a:schemeClr val="tx1"/>
                </a:solidFill>
                <a:latin typeface="Arial" charset="0"/>
              </a:rPr>
              <a:t>bush pig</a:t>
            </a:r>
          </a:p>
        </p:txBody>
      </p:sp>
      <p:pic>
        <p:nvPicPr>
          <p:cNvPr id="22536" name="Picture 1041" descr="wartho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67513" y="1268413"/>
            <a:ext cx="2038350" cy="1620837"/>
          </a:xfrm>
          <a:prstGeom prst="rect">
            <a:avLst/>
          </a:prstGeom>
          <a:noFill/>
          <a:ln w="28575">
            <a:solidFill>
              <a:srgbClr val="E5B429"/>
            </a:solidFill>
            <a:miter lim="800000"/>
            <a:headEnd/>
            <a:tailEnd/>
          </a:ln>
          <a:extLst>
            <a:ext uri="{909E8E84-426E-40DD-AFC4-6F175D3DCCD1}">
              <a14:hiddenFill xmlns:a14="http://schemas.microsoft.com/office/drawing/2010/main">
                <a:solidFill>
                  <a:srgbClr val="FFFFFF"/>
                </a:solidFill>
              </a14:hiddenFill>
            </a:ext>
          </a:extLst>
        </p:spPr>
      </p:pic>
      <p:sp>
        <p:nvSpPr>
          <p:cNvPr id="22537" name="Text Box 8"/>
          <p:cNvSpPr txBox="1">
            <a:spLocks noChangeArrowheads="1"/>
          </p:cNvSpPr>
          <p:nvPr/>
        </p:nvSpPr>
        <p:spPr bwMode="auto">
          <a:xfrm>
            <a:off x="7956550" y="2684463"/>
            <a:ext cx="828675" cy="182562"/>
          </a:xfrm>
          <a:prstGeom prst="rect">
            <a:avLst/>
          </a:prstGeom>
          <a:solidFill>
            <a:srgbClr val="E5B42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bg1"/>
                </a:solidFill>
                <a:latin typeface="Verdana" pitchFamily="34" charset="0"/>
              </a:defRPr>
            </a:lvl1pPr>
            <a:lvl2pPr marL="742950" indent="-285750" eaLnBrk="0" hangingPunct="0">
              <a:spcBef>
                <a:spcPct val="20000"/>
              </a:spcBef>
              <a:buChar char="–"/>
              <a:defRPr sz="2800">
                <a:solidFill>
                  <a:schemeClr val="bg1"/>
                </a:solidFill>
                <a:latin typeface="Verdana" pitchFamily="34" charset="0"/>
              </a:defRPr>
            </a:lvl2pPr>
            <a:lvl3pPr marL="1143000" indent="-228600" eaLnBrk="0" hangingPunct="0">
              <a:spcBef>
                <a:spcPct val="20000"/>
              </a:spcBef>
              <a:buChar char="•"/>
              <a:defRPr sz="2400">
                <a:solidFill>
                  <a:schemeClr val="bg1"/>
                </a:solidFill>
                <a:latin typeface="Verdana" pitchFamily="34" charset="0"/>
              </a:defRPr>
            </a:lvl3pPr>
            <a:lvl4pPr marL="1600200" indent="-228600" eaLnBrk="0" hangingPunct="0">
              <a:spcBef>
                <a:spcPct val="20000"/>
              </a:spcBef>
              <a:buChar char="–"/>
              <a:defRPr sz="2000">
                <a:solidFill>
                  <a:schemeClr val="bg1"/>
                </a:solidFill>
                <a:latin typeface="Verdana" pitchFamily="34" charset="0"/>
              </a:defRPr>
            </a:lvl4pPr>
            <a:lvl5pPr marL="2057400" indent="-228600" eaLnBrk="0" hangingPunct="0">
              <a:spcBef>
                <a:spcPct val="20000"/>
              </a:spcBef>
              <a:buChar char="»"/>
              <a:defRPr sz="2000">
                <a:solidFill>
                  <a:schemeClr val="bg1"/>
                </a:solidFill>
                <a:latin typeface="Verdana" pitchFamily="34" charset="0"/>
              </a:defRPr>
            </a:lvl5pPr>
            <a:lvl6pPr marL="2514600" indent="-228600" eaLnBrk="0" fontAlgn="base" hangingPunct="0">
              <a:spcBef>
                <a:spcPct val="20000"/>
              </a:spcBef>
              <a:spcAft>
                <a:spcPct val="0"/>
              </a:spcAft>
              <a:buChar char="»"/>
              <a:defRPr sz="2000">
                <a:solidFill>
                  <a:schemeClr val="bg1"/>
                </a:solidFill>
                <a:latin typeface="Verdana" pitchFamily="34" charset="0"/>
              </a:defRPr>
            </a:lvl6pPr>
            <a:lvl7pPr marL="2971800" indent="-228600" eaLnBrk="0" fontAlgn="base" hangingPunct="0">
              <a:spcBef>
                <a:spcPct val="20000"/>
              </a:spcBef>
              <a:spcAft>
                <a:spcPct val="0"/>
              </a:spcAft>
              <a:buChar char="»"/>
              <a:defRPr sz="2000">
                <a:solidFill>
                  <a:schemeClr val="bg1"/>
                </a:solidFill>
                <a:latin typeface="Verdana" pitchFamily="34" charset="0"/>
              </a:defRPr>
            </a:lvl7pPr>
            <a:lvl8pPr marL="3429000" indent="-228600" eaLnBrk="0" fontAlgn="base" hangingPunct="0">
              <a:spcBef>
                <a:spcPct val="20000"/>
              </a:spcBef>
              <a:spcAft>
                <a:spcPct val="0"/>
              </a:spcAft>
              <a:buChar char="»"/>
              <a:defRPr sz="2000">
                <a:solidFill>
                  <a:schemeClr val="bg1"/>
                </a:solidFill>
                <a:latin typeface="Verdana" pitchFamily="34" charset="0"/>
              </a:defRPr>
            </a:lvl8pPr>
            <a:lvl9pPr marL="3886200" indent="-228600" eaLnBrk="0" fontAlgn="base" hangingPunct="0">
              <a:spcBef>
                <a:spcPct val="20000"/>
              </a:spcBef>
              <a:spcAft>
                <a:spcPct val="0"/>
              </a:spcAft>
              <a:buChar char="»"/>
              <a:defRPr sz="2000">
                <a:solidFill>
                  <a:schemeClr val="bg1"/>
                </a:solidFill>
                <a:latin typeface="Verdana" pitchFamily="34" charset="0"/>
              </a:defRPr>
            </a:lvl9pPr>
          </a:lstStyle>
          <a:p>
            <a:pPr algn="ctr" eaLnBrk="1" hangingPunct="1">
              <a:spcBef>
                <a:spcPct val="50000"/>
              </a:spcBef>
              <a:buFontTx/>
              <a:buNone/>
            </a:pPr>
            <a:r>
              <a:rPr lang="en-US" altLang="en-US" sz="1200">
                <a:solidFill>
                  <a:schemeClr val="tx1"/>
                </a:solidFill>
                <a:latin typeface="Arial" charset="0"/>
              </a:rPr>
              <a:t>warthog</a:t>
            </a:r>
          </a:p>
        </p:txBody>
      </p:sp>
      <p:sp>
        <p:nvSpPr>
          <p:cNvPr id="22538" name="Text Box 9"/>
          <p:cNvSpPr txBox="1">
            <a:spLocks noChangeArrowheads="1"/>
          </p:cNvSpPr>
          <p:nvPr/>
        </p:nvSpPr>
        <p:spPr bwMode="auto">
          <a:xfrm>
            <a:off x="7488238" y="6065838"/>
            <a:ext cx="1296987" cy="182562"/>
          </a:xfrm>
          <a:prstGeom prst="rect">
            <a:avLst/>
          </a:prstGeom>
          <a:solidFill>
            <a:srgbClr val="E5B42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bg1"/>
                </a:solidFill>
                <a:latin typeface="Verdana" pitchFamily="34" charset="0"/>
              </a:defRPr>
            </a:lvl1pPr>
            <a:lvl2pPr marL="742950" indent="-285750" eaLnBrk="0" hangingPunct="0">
              <a:spcBef>
                <a:spcPct val="20000"/>
              </a:spcBef>
              <a:buChar char="–"/>
              <a:defRPr sz="2800">
                <a:solidFill>
                  <a:schemeClr val="bg1"/>
                </a:solidFill>
                <a:latin typeface="Verdana" pitchFamily="34" charset="0"/>
              </a:defRPr>
            </a:lvl2pPr>
            <a:lvl3pPr marL="1143000" indent="-228600" eaLnBrk="0" hangingPunct="0">
              <a:spcBef>
                <a:spcPct val="20000"/>
              </a:spcBef>
              <a:buChar char="•"/>
              <a:defRPr sz="2400">
                <a:solidFill>
                  <a:schemeClr val="bg1"/>
                </a:solidFill>
                <a:latin typeface="Verdana" pitchFamily="34" charset="0"/>
              </a:defRPr>
            </a:lvl3pPr>
            <a:lvl4pPr marL="1600200" indent="-228600" eaLnBrk="0" hangingPunct="0">
              <a:spcBef>
                <a:spcPct val="20000"/>
              </a:spcBef>
              <a:buChar char="–"/>
              <a:defRPr sz="2000">
                <a:solidFill>
                  <a:schemeClr val="bg1"/>
                </a:solidFill>
                <a:latin typeface="Verdana" pitchFamily="34" charset="0"/>
              </a:defRPr>
            </a:lvl4pPr>
            <a:lvl5pPr marL="2057400" indent="-228600" eaLnBrk="0" hangingPunct="0">
              <a:spcBef>
                <a:spcPct val="20000"/>
              </a:spcBef>
              <a:buChar char="»"/>
              <a:defRPr sz="2000">
                <a:solidFill>
                  <a:schemeClr val="bg1"/>
                </a:solidFill>
                <a:latin typeface="Verdana" pitchFamily="34" charset="0"/>
              </a:defRPr>
            </a:lvl5pPr>
            <a:lvl6pPr marL="2514600" indent="-228600" eaLnBrk="0" fontAlgn="base" hangingPunct="0">
              <a:spcBef>
                <a:spcPct val="20000"/>
              </a:spcBef>
              <a:spcAft>
                <a:spcPct val="0"/>
              </a:spcAft>
              <a:buChar char="»"/>
              <a:defRPr sz="2000">
                <a:solidFill>
                  <a:schemeClr val="bg1"/>
                </a:solidFill>
                <a:latin typeface="Verdana" pitchFamily="34" charset="0"/>
              </a:defRPr>
            </a:lvl6pPr>
            <a:lvl7pPr marL="2971800" indent="-228600" eaLnBrk="0" fontAlgn="base" hangingPunct="0">
              <a:spcBef>
                <a:spcPct val="20000"/>
              </a:spcBef>
              <a:spcAft>
                <a:spcPct val="0"/>
              </a:spcAft>
              <a:buChar char="»"/>
              <a:defRPr sz="2000">
                <a:solidFill>
                  <a:schemeClr val="bg1"/>
                </a:solidFill>
                <a:latin typeface="Verdana" pitchFamily="34" charset="0"/>
              </a:defRPr>
            </a:lvl7pPr>
            <a:lvl8pPr marL="3429000" indent="-228600" eaLnBrk="0" fontAlgn="base" hangingPunct="0">
              <a:spcBef>
                <a:spcPct val="20000"/>
              </a:spcBef>
              <a:spcAft>
                <a:spcPct val="0"/>
              </a:spcAft>
              <a:buChar char="»"/>
              <a:defRPr sz="2000">
                <a:solidFill>
                  <a:schemeClr val="bg1"/>
                </a:solidFill>
                <a:latin typeface="Verdana" pitchFamily="34" charset="0"/>
              </a:defRPr>
            </a:lvl8pPr>
            <a:lvl9pPr marL="3886200" indent="-228600" eaLnBrk="0" fontAlgn="base" hangingPunct="0">
              <a:spcBef>
                <a:spcPct val="20000"/>
              </a:spcBef>
              <a:spcAft>
                <a:spcPct val="0"/>
              </a:spcAft>
              <a:buChar char="»"/>
              <a:defRPr sz="2000">
                <a:solidFill>
                  <a:schemeClr val="bg1"/>
                </a:solidFill>
                <a:latin typeface="Verdana" pitchFamily="34" charset="0"/>
              </a:defRPr>
            </a:lvl9pPr>
          </a:lstStyle>
          <a:p>
            <a:pPr algn="ctr" eaLnBrk="1" hangingPunct="1">
              <a:spcBef>
                <a:spcPct val="50000"/>
              </a:spcBef>
              <a:buFontTx/>
              <a:buNone/>
            </a:pPr>
            <a:r>
              <a:rPr lang="en-US" altLang="en-US" sz="1200">
                <a:solidFill>
                  <a:schemeClr val="tx1"/>
                </a:solidFill>
                <a:latin typeface="Arial" charset="0"/>
              </a:rPr>
              <a:t>collared peccary</a:t>
            </a:r>
          </a:p>
        </p:txBody>
      </p:sp>
    </p:spTree>
    <p:extLst>
      <p:ext uri="{BB962C8B-B14F-4D97-AF65-F5344CB8AC3E}">
        <p14:creationId xmlns:p14="http://schemas.microsoft.com/office/powerpoint/2010/main" val="2009504065"/>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tLang="en-US" smtClean="0"/>
              <a:t>Morbidity/Mortality</a:t>
            </a:r>
          </a:p>
        </p:txBody>
      </p:sp>
      <p:sp>
        <p:nvSpPr>
          <p:cNvPr id="28675" name="Rectangle 3"/>
          <p:cNvSpPr>
            <a:spLocks noGrp="1" noChangeArrowheads="1"/>
          </p:cNvSpPr>
          <p:nvPr>
            <p:ph idx="1"/>
          </p:nvPr>
        </p:nvSpPr>
        <p:spPr/>
        <p:txBody>
          <a:bodyPr/>
          <a:lstStyle/>
          <a:p>
            <a:pPr eaLnBrk="1" hangingPunct="1"/>
            <a:r>
              <a:rPr lang="en-US" altLang="en-US" dirty="0" smtClean="0"/>
              <a:t>Morbidity approaches 100%</a:t>
            </a:r>
          </a:p>
          <a:p>
            <a:pPr lvl="1" eaLnBrk="1" hangingPunct="1"/>
            <a:r>
              <a:rPr lang="en-US" altLang="en-US" dirty="0" smtClean="0"/>
              <a:t>Previously unexposed herds</a:t>
            </a:r>
          </a:p>
          <a:p>
            <a:pPr eaLnBrk="1" hangingPunct="1"/>
            <a:r>
              <a:rPr lang="en-US" altLang="en-US" dirty="0" smtClean="0"/>
              <a:t>Mortality varies with virulence</a:t>
            </a:r>
            <a:br>
              <a:rPr lang="en-US" altLang="en-US" dirty="0" smtClean="0"/>
            </a:br>
            <a:r>
              <a:rPr lang="en-US" altLang="en-US" dirty="0" smtClean="0"/>
              <a:t>of isolate</a:t>
            </a:r>
          </a:p>
          <a:p>
            <a:pPr lvl="1" eaLnBrk="1" hangingPunct="1"/>
            <a:r>
              <a:rPr lang="en-US" altLang="en-US" dirty="0" smtClean="0"/>
              <a:t>Ranges from 0 to 100%</a:t>
            </a:r>
          </a:p>
          <a:p>
            <a:pPr eaLnBrk="1" hangingPunct="1"/>
            <a:r>
              <a:rPr lang="en-US" altLang="en-US" dirty="0" smtClean="0"/>
              <a:t>May be asymptomatic in wild pigs or Warthogs</a:t>
            </a:r>
          </a:p>
          <a:p>
            <a:pPr eaLnBrk="1" hangingPunct="1"/>
            <a:r>
              <a:rPr lang="en-US" altLang="en-US" dirty="0" smtClean="0"/>
              <a:t>No treatment or vaccine</a:t>
            </a:r>
          </a:p>
        </p:txBody>
      </p:sp>
      <p:sp>
        <p:nvSpPr>
          <p:cNvPr id="2867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Verdana" pitchFamily="34" charset="0"/>
              </a:defRPr>
            </a:lvl1pPr>
            <a:lvl2pPr marL="742950" indent="-285750" eaLnBrk="0" hangingPunct="0">
              <a:spcBef>
                <a:spcPct val="20000"/>
              </a:spcBef>
              <a:buChar char="–"/>
              <a:defRPr sz="2800">
                <a:solidFill>
                  <a:schemeClr val="bg1"/>
                </a:solidFill>
                <a:latin typeface="Verdana" pitchFamily="34" charset="0"/>
              </a:defRPr>
            </a:lvl2pPr>
            <a:lvl3pPr marL="1143000" indent="-228600" eaLnBrk="0" hangingPunct="0">
              <a:spcBef>
                <a:spcPct val="20000"/>
              </a:spcBef>
              <a:buChar char="•"/>
              <a:defRPr sz="2400">
                <a:solidFill>
                  <a:schemeClr val="bg1"/>
                </a:solidFill>
                <a:latin typeface="Verdana" pitchFamily="34" charset="0"/>
              </a:defRPr>
            </a:lvl3pPr>
            <a:lvl4pPr marL="1600200" indent="-228600" eaLnBrk="0" hangingPunct="0">
              <a:spcBef>
                <a:spcPct val="20000"/>
              </a:spcBef>
              <a:buChar char="–"/>
              <a:defRPr sz="2000">
                <a:solidFill>
                  <a:schemeClr val="bg1"/>
                </a:solidFill>
                <a:latin typeface="Verdana" pitchFamily="34" charset="0"/>
              </a:defRPr>
            </a:lvl4pPr>
            <a:lvl5pPr marL="2057400" indent="-228600" eaLnBrk="0" hangingPunct="0">
              <a:spcBef>
                <a:spcPct val="20000"/>
              </a:spcBef>
              <a:buChar char="»"/>
              <a:defRPr sz="2000">
                <a:solidFill>
                  <a:schemeClr val="bg1"/>
                </a:solidFill>
                <a:latin typeface="Verdana" pitchFamily="34" charset="0"/>
              </a:defRPr>
            </a:lvl5pPr>
            <a:lvl6pPr marL="2514600" indent="-228600" eaLnBrk="0" fontAlgn="base" hangingPunct="0">
              <a:spcBef>
                <a:spcPct val="20000"/>
              </a:spcBef>
              <a:spcAft>
                <a:spcPct val="0"/>
              </a:spcAft>
              <a:buChar char="»"/>
              <a:defRPr sz="2000">
                <a:solidFill>
                  <a:schemeClr val="bg1"/>
                </a:solidFill>
                <a:latin typeface="Verdana" pitchFamily="34" charset="0"/>
              </a:defRPr>
            </a:lvl6pPr>
            <a:lvl7pPr marL="2971800" indent="-228600" eaLnBrk="0" fontAlgn="base" hangingPunct="0">
              <a:spcBef>
                <a:spcPct val="20000"/>
              </a:spcBef>
              <a:spcAft>
                <a:spcPct val="0"/>
              </a:spcAft>
              <a:buChar char="»"/>
              <a:defRPr sz="2000">
                <a:solidFill>
                  <a:schemeClr val="bg1"/>
                </a:solidFill>
                <a:latin typeface="Verdana" pitchFamily="34" charset="0"/>
              </a:defRPr>
            </a:lvl7pPr>
            <a:lvl8pPr marL="3429000" indent="-228600" eaLnBrk="0" fontAlgn="base" hangingPunct="0">
              <a:spcBef>
                <a:spcPct val="20000"/>
              </a:spcBef>
              <a:spcAft>
                <a:spcPct val="0"/>
              </a:spcAft>
              <a:buChar char="»"/>
              <a:defRPr sz="2000">
                <a:solidFill>
                  <a:schemeClr val="bg1"/>
                </a:solidFill>
                <a:latin typeface="Verdana" pitchFamily="34" charset="0"/>
              </a:defRPr>
            </a:lvl8pPr>
            <a:lvl9pPr marL="3886200" indent="-228600" eaLnBrk="0" fontAlgn="base" hangingPunct="0">
              <a:spcBef>
                <a:spcPct val="20000"/>
              </a:spcBef>
              <a:spcAft>
                <a:spcPct val="0"/>
              </a:spcAft>
              <a:buChar char="»"/>
              <a:defRPr sz="2000">
                <a:solidFill>
                  <a:schemeClr val="bg1"/>
                </a:solidFill>
                <a:latin typeface="Verdana" pitchFamily="34" charset="0"/>
              </a:defRPr>
            </a:lvl9pPr>
          </a:lstStyle>
          <a:p>
            <a:pPr eaLnBrk="1" hangingPunct="1">
              <a:spcBef>
                <a:spcPct val="0"/>
              </a:spcBef>
              <a:buFontTx/>
              <a:buNone/>
            </a:pPr>
            <a:r>
              <a:rPr lang="en-US" altLang="en-US" sz="900" smtClean="0">
                <a:latin typeface="Arial" charset="0"/>
              </a:rPr>
              <a:t>Center for Food Security and Public Health, Iowa State University, 2011</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1" y="5461001"/>
            <a:ext cx="1322387" cy="1348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1257797"/>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6"/>
          <p:cNvSpPr>
            <a:spLocks noGrp="1" noChangeArrowheads="1"/>
          </p:cNvSpPr>
          <p:nvPr>
            <p:ph type="title"/>
          </p:nvPr>
        </p:nvSpPr>
        <p:spPr/>
        <p:txBody>
          <a:bodyPr/>
          <a:lstStyle/>
          <a:p>
            <a:pPr eaLnBrk="1" hangingPunct="1"/>
            <a:r>
              <a:rPr lang="en-US" altLang="en-US" smtClean="0"/>
              <a:t>Animal Transmission</a:t>
            </a:r>
          </a:p>
        </p:txBody>
      </p:sp>
      <p:sp>
        <p:nvSpPr>
          <p:cNvPr id="30723" name="Rectangle 7"/>
          <p:cNvSpPr>
            <a:spLocks noGrp="1" noChangeArrowheads="1"/>
          </p:cNvSpPr>
          <p:nvPr>
            <p:ph idx="1"/>
          </p:nvPr>
        </p:nvSpPr>
        <p:spPr/>
        <p:txBody>
          <a:bodyPr/>
          <a:lstStyle/>
          <a:p>
            <a:pPr eaLnBrk="1" hangingPunct="1"/>
            <a:r>
              <a:rPr lang="en-US" altLang="en-US" smtClean="0"/>
              <a:t>Direct contact </a:t>
            </a:r>
          </a:p>
          <a:p>
            <a:pPr lvl="1" eaLnBrk="1" hangingPunct="1"/>
            <a:r>
              <a:rPr lang="en-US" altLang="en-US" smtClean="0"/>
              <a:t>Usually oronasal</a:t>
            </a:r>
          </a:p>
          <a:p>
            <a:pPr eaLnBrk="1" hangingPunct="1"/>
            <a:r>
              <a:rPr lang="en-US" altLang="en-US" smtClean="0"/>
              <a:t>Indirect</a:t>
            </a:r>
          </a:p>
          <a:p>
            <a:pPr lvl="1" eaLnBrk="1" hangingPunct="1"/>
            <a:r>
              <a:rPr lang="en-US" altLang="en-US" smtClean="0"/>
              <a:t>Uncooked garbage</a:t>
            </a:r>
          </a:p>
          <a:p>
            <a:pPr lvl="1" eaLnBrk="1" hangingPunct="1"/>
            <a:r>
              <a:rPr lang="en-US" altLang="en-US" smtClean="0"/>
              <a:t>Fomites</a:t>
            </a:r>
          </a:p>
          <a:p>
            <a:pPr lvl="1" eaLnBrk="1" hangingPunct="1"/>
            <a:r>
              <a:rPr lang="en-US" altLang="en-US" smtClean="0"/>
              <a:t>Bite of infected ticks</a:t>
            </a:r>
          </a:p>
          <a:p>
            <a:pPr lvl="1" eaLnBrk="1" hangingPunct="1"/>
            <a:r>
              <a:rPr lang="en-US" altLang="en-US" smtClean="0"/>
              <a:t>Mechanically by biting flies</a:t>
            </a:r>
          </a:p>
          <a:p>
            <a:pPr eaLnBrk="1" hangingPunct="1"/>
            <a:r>
              <a:rPr lang="en-US" altLang="en-US" smtClean="0"/>
              <a:t>Found in all tissues and body fluids</a:t>
            </a:r>
          </a:p>
        </p:txBody>
      </p:sp>
      <p:sp>
        <p:nvSpPr>
          <p:cNvPr id="3072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Verdana" pitchFamily="34" charset="0"/>
              </a:defRPr>
            </a:lvl1pPr>
            <a:lvl2pPr marL="742950" indent="-285750" eaLnBrk="0" hangingPunct="0">
              <a:spcBef>
                <a:spcPct val="20000"/>
              </a:spcBef>
              <a:buChar char="–"/>
              <a:defRPr sz="2800">
                <a:solidFill>
                  <a:schemeClr val="bg1"/>
                </a:solidFill>
                <a:latin typeface="Verdana" pitchFamily="34" charset="0"/>
              </a:defRPr>
            </a:lvl2pPr>
            <a:lvl3pPr marL="1143000" indent="-228600" eaLnBrk="0" hangingPunct="0">
              <a:spcBef>
                <a:spcPct val="20000"/>
              </a:spcBef>
              <a:buChar char="•"/>
              <a:defRPr sz="2400">
                <a:solidFill>
                  <a:schemeClr val="bg1"/>
                </a:solidFill>
                <a:latin typeface="Verdana" pitchFamily="34" charset="0"/>
              </a:defRPr>
            </a:lvl3pPr>
            <a:lvl4pPr marL="1600200" indent="-228600" eaLnBrk="0" hangingPunct="0">
              <a:spcBef>
                <a:spcPct val="20000"/>
              </a:spcBef>
              <a:buChar char="–"/>
              <a:defRPr sz="2000">
                <a:solidFill>
                  <a:schemeClr val="bg1"/>
                </a:solidFill>
                <a:latin typeface="Verdana" pitchFamily="34" charset="0"/>
              </a:defRPr>
            </a:lvl4pPr>
            <a:lvl5pPr marL="2057400" indent="-228600" eaLnBrk="0" hangingPunct="0">
              <a:spcBef>
                <a:spcPct val="20000"/>
              </a:spcBef>
              <a:buChar char="»"/>
              <a:defRPr sz="2000">
                <a:solidFill>
                  <a:schemeClr val="bg1"/>
                </a:solidFill>
                <a:latin typeface="Verdana" pitchFamily="34" charset="0"/>
              </a:defRPr>
            </a:lvl5pPr>
            <a:lvl6pPr marL="2514600" indent="-228600" eaLnBrk="0" fontAlgn="base" hangingPunct="0">
              <a:spcBef>
                <a:spcPct val="20000"/>
              </a:spcBef>
              <a:spcAft>
                <a:spcPct val="0"/>
              </a:spcAft>
              <a:buChar char="»"/>
              <a:defRPr sz="2000">
                <a:solidFill>
                  <a:schemeClr val="bg1"/>
                </a:solidFill>
                <a:latin typeface="Verdana" pitchFamily="34" charset="0"/>
              </a:defRPr>
            </a:lvl6pPr>
            <a:lvl7pPr marL="2971800" indent="-228600" eaLnBrk="0" fontAlgn="base" hangingPunct="0">
              <a:spcBef>
                <a:spcPct val="20000"/>
              </a:spcBef>
              <a:spcAft>
                <a:spcPct val="0"/>
              </a:spcAft>
              <a:buChar char="»"/>
              <a:defRPr sz="2000">
                <a:solidFill>
                  <a:schemeClr val="bg1"/>
                </a:solidFill>
                <a:latin typeface="Verdana" pitchFamily="34" charset="0"/>
              </a:defRPr>
            </a:lvl7pPr>
            <a:lvl8pPr marL="3429000" indent="-228600" eaLnBrk="0" fontAlgn="base" hangingPunct="0">
              <a:spcBef>
                <a:spcPct val="20000"/>
              </a:spcBef>
              <a:spcAft>
                <a:spcPct val="0"/>
              </a:spcAft>
              <a:buChar char="»"/>
              <a:defRPr sz="2000">
                <a:solidFill>
                  <a:schemeClr val="bg1"/>
                </a:solidFill>
                <a:latin typeface="Verdana" pitchFamily="34" charset="0"/>
              </a:defRPr>
            </a:lvl8pPr>
            <a:lvl9pPr marL="3886200" indent="-228600" eaLnBrk="0" fontAlgn="base" hangingPunct="0">
              <a:spcBef>
                <a:spcPct val="20000"/>
              </a:spcBef>
              <a:spcAft>
                <a:spcPct val="0"/>
              </a:spcAft>
              <a:buChar char="»"/>
              <a:defRPr sz="2000">
                <a:solidFill>
                  <a:schemeClr val="bg1"/>
                </a:solidFill>
                <a:latin typeface="Verdana" pitchFamily="34" charset="0"/>
              </a:defRPr>
            </a:lvl9pPr>
          </a:lstStyle>
          <a:p>
            <a:pPr>
              <a:spcBef>
                <a:spcPct val="0"/>
              </a:spcBef>
              <a:buFontTx/>
              <a:buNone/>
            </a:pPr>
            <a:r>
              <a:rPr lang="en-US" altLang="en-US" sz="900" smtClean="0">
                <a:latin typeface="Arial" charset="0"/>
              </a:rPr>
              <a:t>Center for Food Security and Public Health, Iowa State University, 2011</a:t>
            </a:r>
          </a:p>
        </p:txBody>
      </p:sp>
      <p:sp>
        <p:nvSpPr>
          <p:cNvPr id="30725" name="Text Box 8"/>
          <p:cNvSpPr txBox="1">
            <a:spLocks noChangeArrowheads="1"/>
          </p:cNvSpPr>
          <p:nvPr/>
        </p:nvSpPr>
        <p:spPr bwMode="auto">
          <a:xfrm>
            <a:off x="6877050" y="5229225"/>
            <a:ext cx="17287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Verdana" pitchFamily="34" charset="0"/>
              </a:defRPr>
            </a:lvl1pPr>
            <a:lvl2pPr marL="742950" indent="-285750" eaLnBrk="0" hangingPunct="0">
              <a:spcBef>
                <a:spcPct val="20000"/>
              </a:spcBef>
              <a:buChar char="–"/>
              <a:defRPr sz="2800">
                <a:solidFill>
                  <a:schemeClr val="bg1"/>
                </a:solidFill>
                <a:latin typeface="Verdana" pitchFamily="34" charset="0"/>
              </a:defRPr>
            </a:lvl2pPr>
            <a:lvl3pPr marL="1143000" indent="-228600" eaLnBrk="0" hangingPunct="0">
              <a:spcBef>
                <a:spcPct val="20000"/>
              </a:spcBef>
              <a:buChar char="•"/>
              <a:defRPr sz="2400">
                <a:solidFill>
                  <a:schemeClr val="bg1"/>
                </a:solidFill>
                <a:latin typeface="Verdana" pitchFamily="34" charset="0"/>
              </a:defRPr>
            </a:lvl3pPr>
            <a:lvl4pPr marL="1600200" indent="-228600" eaLnBrk="0" hangingPunct="0">
              <a:spcBef>
                <a:spcPct val="20000"/>
              </a:spcBef>
              <a:buChar char="–"/>
              <a:defRPr sz="2000">
                <a:solidFill>
                  <a:schemeClr val="bg1"/>
                </a:solidFill>
                <a:latin typeface="Verdana" pitchFamily="34" charset="0"/>
              </a:defRPr>
            </a:lvl4pPr>
            <a:lvl5pPr marL="2057400" indent="-228600" eaLnBrk="0" hangingPunct="0">
              <a:spcBef>
                <a:spcPct val="20000"/>
              </a:spcBef>
              <a:buChar char="»"/>
              <a:defRPr sz="2000">
                <a:solidFill>
                  <a:schemeClr val="bg1"/>
                </a:solidFill>
                <a:latin typeface="Verdana" pitchFamily="34" charset="0"/>
              </a:defRPr>
            </a:lvl5pPr>
            <a:lvl6pPr marL="2514600" indent="-228600" eaLnBrk="0" fontAlgn="base" hangingPunct="0">
              <a:spcBef>
                <a:spcPct val="20000"/>
              </a:spcBef>
              <a:spcAft>
                <a:spcPct val="0"/>
              </a:spcAft>
              <a:buChar char="»"/>
              <a:defRPr sz="2000">
                <a:solidFill>
                  <a:schemeClr val="bg1"/>
                </a:solidFill>
                <a:latin typeface="Verdana" pitchFamily="34" charset="0"/>
              </a:defRPr>
            </a:lvl6pPr>
            <a:lvl7pPr marL="2971800" indent="-228600" eaLnBrk="0" fontAlgn="base" hangingPunct="0">
              <a:spcBef>
                <a:spcPct val="20000"/>
              </a:spcBef>
              <a:spcAft>
                <a:spcPct val="0"/>
              </a:spcAft>
              <a:buChar char="»"/>
              <a:defRPr sz="2000">
                <a:solidFill>
                  <a:schemeClr val="bg1"/>
                </a:solidFill>
                <a:latin typeface="Verdana" pitchFamily="34" charset="0"/>
              </a:defRPr>
            </a:lvl7pPr>
            <a:lvl8pPr marL="3429000" indent="-228600" eaLnBrk="0" fontAlgn="base" hangingPunct="0">
              <a:spcBef>
                <a:spcPct val="20000"/>
              </a:spcBef>
              <a:spcAft>
                <a:spcPct val="0"/>
              </a:spcAft>
              <a:buChar char="»"/>
              <a:defRPr sz="2000">
                <a:solidFill>
                  <a:schemeClr val="bg1"/>
                </a:solidFill>
                <a:latin typeface="Verdana" pitchFamily="34" charset="0"/>
              </a:defRPr>
            </a:lvl8pPr>
            <a:lvl9pPr marL="3886200" indent="-228600" eaLnBrk="0" fontAlgn="base" hangingPunct="0">
              <a:spcBef>
                <a:spcPct val="20000"/>
              </a:spcBef>
              <a:spcAft>
                <a:spcPct val="0"/>
              </a:spcAft>
              <a:buChar char="»"/>
              <a:defRPr sz="2000">
                <a:solidFill>
                  <a:schemeClr val="bg1"/>
                </a:solidFill>
                <a:latin typeface="Verdana" pitchFamily="34" charset="0"/>
              </a:defRPr>
            </a:lvl9pPr>
          </a:lstStyle>
          <a:p>
            <a:pPr algn="ctr" eaLnBrk="1" hangingPunct="1">
              <a:spcBef>
                <a:spcPct val="0"/>
              </a:spcBef>
              <a:buFontTx/>
              <a:buNone/>
            </a:pPr>
            <a:endParaRPr lang="en-US" altLang="en-US" sz="2000">
              <a:solidFill>
                <a:srgbClr val="DDEBFF"/>
              </a:solidFill>
            </a:endParaRPr>
          </a:p>
        </p:txBody>
      </p:sp>
      <p:pic>
        <p:nvPicPr>
          <p:cNvPr id="30726" name="Picture 8" descr="http://upload.wikimedia.org/wikipedia/commons/thumb/a/ab/Ornithodoros-savignyi.jpg/220px-Ornithodoros-savigny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2538" y="1557338"/>
            <a:ext cx="2220912" cy="2411412"/>
          </a:xfrm>
          <a:prstGeom prst="rect">
            <a:avLst/>
          </a:prstGeom>
          <a:noFill/>
          <a:ln w="28575">
            <a:solidFill>
              <a:srgbClr val="E5B429"/>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1" y="5461001"/>
            <a:ext cx="1322387" cy="1348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988419"/>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6"/>
          <p:cNvSpPr>
            <a:spLocks noGrp="1" noChangeArrowheads="1"/>
          </p:cNvSpPr>
          <p:nvPr>
            <p:ph type="title"/>
          </p:nvPr>
        </p:nvSpPr>
        <p:spPr/>
        <p:txBody>
          <a:bodyPr>
            <a:normAutofit fontScale="90000"/>
          </a:bodyPr>
          <a:lstStyle/>
          <a:p>
            <a:pPr eaLnBrk="1" hangingPunct="1"/>
            <a:r>
              <a:rPr lang="en-US" altLang="en-US" smtClean="0"/>
              <a:t>Clinical Signs: </a:t>
            </a:r>
            <a:br>
              <a:rPr lang="en-US" altLang="en-US" smtClean="0"/>
            </a:br>
            <a:r>
              <a:rPr lang="en-US" altLang="en-US" smtClean="0"/>
              <a:t>Acute Disease</a:t>
            </a:r>
          </a:p>
        </p:txBody>
      </p:sp>
      <p:sp>
        <p:nvSpPr>
          <p:cNvPr id="71683" name="Rectangle 7"/>
          <p:cNvSpPr>
            <a:spLocks noGrp="1" noChangeArrowheads="1"/>
          </p:cNvSpPr>
          <p:nvPr>
            <p:ph idx="1"/>
          </p:nvPr>
        </p:nvSpPr>
        <p:spPr/>
        <p:txBody>
          <a:bodyPr>
            <a:normAutofit fontScale="92500" lnSpcReduction="10000"/>
          </a:bodyPr>
          <a:lstStyle/>
          <a:p>
            <a:pPr eaLnBrk="1" hangingPunct="1">
              <a:defRPr/>
            </a:pPr>
            <a:r>
              <a:rPr lang="en-US" altLang="en-US" dirty="0" smtClean="0"/>
              <a:t>Incubation period:</a:t>
            </a:r>
            <a:br>
              <a:rPr lang="en-US" altLang="en-US" dirty="0" smtClean="0"/>
            </a:br>
            <a:r>
              <a:rPr lang="en-US" altLang="en-US" dirty="0" smtClean="0"/>
              <a:t>&lt;5 to 19 days</a:t>
            </a:r>
          </a:p>
          <a:p>
            <a:pPr eaLnBrk="1" hangingPunct="1">
              <a:defRPr/>
            </a:pPr>
            <a:r>
              <a:rPr lang="en-US" altLang="en-US" dirty="0" smtClean="0"/>
              <a:t>Clinical signs</a:t>
            </a:r>
          </a:p>
          <a:p>
            <a:pPr lvl="1" eaLnBrk="1" hangingPunct="1">
              <a:defRPr/>
            </a:pPr>
            <a:r>
              <a:rPr lang="en-US" altLang="en-US" dirty="0" smtClean="0"/>
              <a:t>High fever</a:t>
            </a:r>
          </a:p>
          <a:p>
            <a:pPr lvl="1" eaLnBrk="1" hangingPunct="1">
              <a:defRPr/>
            </a:pPr>
            <a:r>
              <a:rPr lang="en-US" altLang="en-US" dirty="0" smtClean="0"/>
              <a:t>Moderate anorexia</a:t>
            </a:r>
          </a:p>
          <a:p>
            <a:pPr lvl="1" eaLnBrk="1" hangingPunct="1">
              <a:defRPr/>
            </a:pPr>
            <a:r>
              <a:rPr lang="en-US" altLang="en-US" dirty="0" smtClean="0"/>
              <a:t>Erythema, cyanosis</a:t>
            </a:r>
          </a:p>
          <a:p>
            <a:pPr lvl="1" eaLnBrk="1" hangingPunct="1">
              <a:defRPr/>
            </a:pPr>
            <a:r>
              <a:rPr lang="en-US" altLang="en-US" dirty="0" smtClean="0"/>
              <a:t>Recumbency</a:t>
            </a:r>
          </a:p>
          <a:p>
            <a:pPr lvl="1" eaLnBrk="1" hangingPunct="1">
              <a:defRPr/>
            </a:pPr>
            <a:r>
              <a:rPr lang="en-US" altLang="en-US" dirty="0" smtClean="0"/>
              <a:t>Bloody diarrhea      </a:t>
            </a:r>
          </a:p>
          <a:p>
            <a:pPr lvl="1" eaLnBrk="1" hangingPunct="1">
              <a:defRPr/>
            </a:pPr>
            <a:r>
              <a:rPr lang="en-US" altLang="en-US" dirty="0" smtClean="0"/>
              <a:t>Abortion</a:t>
            </a:r>
          </a:p>
          <a:p>
            <a:pPr lvl="1" eaLnBrk="1" hangingPunct="1">
              <a:defRPr/>
            </a:pPr>
            <a:r>
              <a:rPr lang="en-US" altLang="en-US" dirty="0" smtClean="0"/>
              <a:t>Death</a:t>
            </a:r>
          </a:p>
        </p:txBody>
      </p:sp>
      <p:sp>
        <p:nvSpPr>
          <p:cNvPr id="3277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Verdana" pitchFamily="34" charset="0"/>
              </a:defRPr>
            </a:lvl1pPr>
            <a:lvl2pPr marL="742950" indent="-285750" eaLnBrk="0" hangingPunct="0">
              <a:spcBef>
                <a:spcPct val="20000"/>
              </a:spcBef>
              <a:buChar char="–"/>
              <a:defRPr sz="2800">
                <a:solidFill>
                  <a:schemeClr val="bg1"/>
                </a:solidFill>
                <a:latin typeface="Verdana" pitchFamily="34" charset="0"/>
              </a:defRPr>
            </a:lvl2pPr>
            <a:lvl3pPr marL="1143000" indent="-228600" eaLnBrk="0" hangingPunct="0">
              <a:spcBef>
                <a:spcPct val="20000"/>
              </a:spcBef>
              <a:buChar char="•"/>
              <a:defRPr sz="2400">
                <a:solidFill>
                  <a:schemeClr val="bg1"/>
                </a:solidFill>
                <a:latin typeface="Verdana" pitchFamily="34" charset="0"/>
              </a:defRPr>
            </a:lvl3pPr>
            <a:lvl4pPr marL="1600200" indent="-228600" eaLnBrk="0" hangingPunct="0">
              <a:spcBef>
                <a:spcPct val="20000"/>
              </a:spcBef>
              <a:buChar char="–"/>
              <a:defRPr sz="2000">
                <a:solidFill>
                  <a:schemeClr val="bg1"/>
                </a:solidFill>
                <a:latin typeface="Verdana" pitchFamily="34" charset="0"/>
              </a:defRPr>
            </a:lvl4pPr>
            <a:lvl5pPr marL="2057400" indent="-228600" eaLnBrk="0" hangingPunct="0">
              <a:spcBef>
                <a:spcPct val="20000"/>
              </a:spcBef>
              <a:buChar char="»"/>
              <a:defRPr sz="2000">
                <a:solidFill>
                  <a:schemeClr val="bg1"/>
                </a:solidFill>
                <a:latin typeface="Verdana" pitchFamily="34" charset="0"/>
              </a:defRPr>
            </a:lvl5pPr>
            <a:lvl6pPr marL="2514600" indent="-228600" eaLnBrk="0" fontAlgn="base" hangingPunct="0">
              <a:spcBef>
                <a:spcPct val="20000"/>
              </a:spcBef>
              <a:spcAft>
                <a:spcPct val="0"/>
              </a:spcAft>
              <a:buChar char="»"/>
              <a:defRPr sz="2000">
                <a:solidFill>
                  <a:schemeClr val="bg1"/>
                </a:solidFill>
                <a:latin typeface="Verdana" pitchFamily="34" charset="0"/>
              </a:defRPr>
            </a:lvl6pPr>
            <a:lvl7pPr marL="2971800" indent="-228600" eaLnBrk="0" fontAlgn="base" hangingPunct="0">
              <a:spcBef>
                <a:spcPct val="20000"/>
              </a:spcBef>
              <a:spcAft>
                <a:spcPct val="0"/>
              </a:spcAft>
              <a:buChar char="»"/>
              <a:defRPr sz="2000">
                <a:solidFill>
                  <a:schemeClr val="bg1"/>
                </a:solidFill>
                <a:latin typeface="Verdana" pitchFamily="34" charset="0"/>
              </a:defRPr>
            </a:lvl7pPr>
            <a:lvl8pPr marL="3429000" indent="-228600" eaLnBrk="0" fontAlgn="base" hangingPunct="0">
              <a:spcBef>
                <a:spcPct val="20000"/>
              </a:spcBef>
              <a:spcAft>
                <a:spcPct val="0"/>
              </a:spcAft>
              <a:buChar char="»"/>
              <a:defRPr sz="2000">
                <a:solidFill>
                  <a:schemeClr val="bg1"/>
                </a:solidFill>
                <a:latin typeface="Verdana" pitchFamily="34" charset="0"/>
              </a:defRPr>
            </a:lvl8pPr>
            <a:lvl9pPr marL="3886200" indent="-228600" eaLnBrk="0" fontAlgn="base" hangingPunct="0">
              <a:spcBef>
                <a:spcPct val="20000"/>
              </a:spcBef>
              <a:spcAft>
                <a:spcPct val="0"/>
              </a:spcAft>
              <a:buChar char="»"/>
              <a:defRPr sz="2000">
                <a:solidFill>
                  <a:schemeClr val="bg1"/>
                </a:solidFill>
                <a:latin typeface="Verdana" pitchFamily="34" charset="0"/>
              </a:defRPr>
            </a:lvl9pPr>
          </a:lstStyle>
          <a:p>
            <a:pPr>
              <a:spcBef>
                <a:spcPct val="0"/>
              </a:spcBef>
              <a:buFontTx/>
              <a:buNone/>
            </a:pPr>
            <a:r>
              <a:rPr lang="en-US" altLang="en-US" sz="900" smtClean="0">
                <a:latin typeface="Arial" charset="0"/>
              </a:rPr>
              <a:t>Center for Food Security and Public Health, Iowa State University, 2011</a:t>
            </a:r>
          </a:p>
        </p:txBody>
      </p:sp>
      <p:pic>
        <p:nvPicPr>
          <p:cNvPr id="32773" name="Picture 8" descr="http://www.cfsph.iastate.edu/DiseaseInfo/ImageDB/ASF/ASF_0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725" y="1700213"/>
            <a:ext cx="3348038" cy="2260600"/>
          </a:xfrm>
          <a:prstGeom prst="rect">
            <a:avLst/>
          </a:prstGeom>
          <a:noFill/>
          <a:ln w="28575">
            <a:solidFill>
              <a:srgbClr val="E5B429"/>
            </a:solidFill>
            <a:miter lim="800000"/>
            <a:headEnd/>
            <a:tailEnd/>
          </a:ln>
          <a:extLst>
            <a:ext uri="{909E8E84-426E-40DD-AFC4-6F175D3DCCD1}">
              <a14:hiddenFill xmlns:a14="http://schemas.microsoft.com/office/drawing/2010/main">
                <a:solidFill>
                  <a:srgbClr val="FFFFFF"/>
                </a:solidFill>
              </a14:hiddenFill>
            </a:ext>
          </a:extLst>
        </p:spPr>
      </p:pic>
      <p:pic>
        <p:nvPicPr>
          <p:cNvPr id="32774" name="Picture 10" descr="http://www.cfsph.iastate.edu/DiseaseInfo/ImageDB/ASF/ASF_00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725" y="4057650"/>
            <a:ext cx="3365500" cy="2263775"/>
          </a:xfrm>
          <a:prstGeom prst="rect">
            <a:avLst/>
          </a:prstGeom>
          <a:noFill/>
          <a:ln w="28575">
            <a:solidFill>
              <a:srgbClr val="E5B429"/>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1980591"/>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037"/>
          <p:cNvSpPr>
            <a:spLocks noGrp="1" noChangeArrowheads="1"/>
          </p:cNvSpPr>
          <p:nvPr>
            <p:ph type="title"/>
          </p:nvPr>
        </p:nvSpPr>
        <p:spPr/>
        <p:txBody>
          <a:bodyPr>
            <a:normAutofit fontScale="90000"/>
          </a:bodyPr>
          <a:lstStyle/>
          <a:p>
            <a:pPr eaLnBrk="1" hangingPunct="1"/>
            <a:r>
              <a:rPr lang="en-US" altLang="en-US" smtClean="0"/>
              <a:t>Post Mortem Lesions:</a:t>
            </a:r>
            <a:br>
              <a:rPr lang="en-US" altLang="en-US" smtClean="0"/>
            </a:br>
            <a:r>
              <a:rPr lang="en-US" altLang="en-US" smtClean="0"/>
              <a:t>Most Common</a:t>
            </a:r>
          </a:p>
        </p:txBody>
      </p:sp>
      <p:sp>
        <p:nvSpPr>
          <p:cNvPr id="34819" name="Content Placeholder 2"/>
          <p:cNvSpPr>
            <a:spLocks noGrp="1"/>
          </p:cNvSpPr>
          <p:nvPr>
            <p:ph idx="1"/>
          </p:nvPr>
        </p:nvSpPr>
        <p:spPr/>
        <p:txBody>
          <a:bodyPr/>
          <a:lstStyle/>
          <a:p>
            <a:pPr eaLnBrk="1" hangingPunct="1"/>
            <a:r>
              <a:rPr lang="en-US" altLang="en-US" smtClean="0"/>
              <a:t>Hemorrhagic</a:t>
            </a:r>
          </a:p>
          <a:p>
            <a:pPr lvl="1" eaLnBrk="1" hangingPunct="1"/>
            <a:r>
              <a:rPr lang="en-US" altLang="en-US" smtClean="0"/>
              <a:t>Spleen</a:t>
            </a:r>
          </a:p>
          <a:p>
            <a:pPr lvl="2" eaLnBrk="1" hangingPunct="1"/>
            <a:r>
              <a:rPr lang="en-US" altLang="en-US" smtClean="0"/>
              <a:t>Enlarged</a:t>
            </a:r>
          </a:p>
          <a:p>
            <a:pPr lvl="2" eaLnBrk="1" hangingPunct="1"/>
            <a:r>
              <a:rPr lang="en-US" altLang="en-US" smtClean="0"/>
              <a:t>Friable</a:t>
            </a:r>
          </a:p>
          <a:p>
            <a:pPr lvl="2" eaLnBrk="1" hangingPunct="1"/>
            <a:r>
              <a:rPr lang="en-US" altLang="en-US" smtClean="0"/>
              <a:t>Dark red, black</a:t>
            </a:r>
          </a:p>
          <a:p>
            <a:pPr lvl="1" eaLnBrk="1" hangingPunct="1"/>
            <a:r>
              <a:rPr lang="en-US" altLang="en-US" smtClean="0"/>
              <a:t>Lymph nodes</a:t>
            </a:r>
          </a:p>
          <a:p>
            <a:pPr lvl="1" eaLnBrk="1" hangingPunct="1"/>
            <a:r>
              <a:rPr lang="en-US" altLang="en-US" smtClean="0"/>
              <a:t>Kidneys</a:t>
            </a:r>
          </a:p>
          <a:p>
            <a:pPr lvl="1" eaLnBrk="1" hangingPunct="1"/>
            <a:r>
              <a:rPr lang="en-US" altLang="en-US" smtClean="0"/>
              <a:t>Heart</a:t>
            </a:r>
          </a:p>
        </p:txBody>
      </p:sp>
      <p:sp>
        <p:nvSpPr>
          <p:cNvPr id="34820"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Verdana" pitchFamily="34" charset="0"/>
              </a:defRPr>
            </a:lvl1pPr>
            <a:lvl2pPr marL="742950" indent="-285750" eaLnBrk="0" hangingPunct="0">
              <a:spcBef>
                <a:spcPct val="20000"/>
              </a:spcBef>
              <a:buChar char="–"/>
              <a:defRPr sz="2800">
                <a:solidFill>
                  <a:schemeClr val="bg1"/>
                </a:solidFill>
                <a:latin typeface="Verdana" pitchFamily="34" charset="0"/>
              </a:defRPr>
            </a:lvl2pPr>
            <a:lvl3pPr marL="1143000" indent="-228600" eaLnBrk="0" hangingPunct="0">
              <a:spcBef>
                <a:spcPct val="20000"/>
              </a:spcBef>
              <a:buChar char="•"/>
              <a:defRPr sz="2400">
                <a:solidFill>
                  <a:schemeClr val="bg1"/>
                </a:solidFill>
                <a:latin typeface="Verdana" pitchFamily="34" charset="0"/>
              </a:defRPr>
            </a:lvl3pPr>
            <a:lvl4pPr marL="1600200" indent="-228600" eaLnBrk="0" hangingPunct="0">
              <a:spcBef>
                <a:spcPct val="20000"/>
              </a:spcBef>
              <a:buChar char="–"/>
              <a:defRPr sz="2000">
                <a:solidFill>
                  <a:schemeClr val="bg1"/>
                </a:solidFill>
                <a:latin typeface="Verdana" pitchFamily="34" charset="0"/>
              </a:defRPr>
            </a:lvl4pPr>
            <a:lvl5pPr marL="2057400" indent="-228600" eaLnBrk="0" hangingPunct="0">
              <a:spcBef>
                <a:spcPct val="20000"/>
              </a:spcBef>
              <a:buChar char="»"/>
              <a:defRPr sz="2000">
                <a:solidFill>
                  <a:schemeClr val="bg1"/>
                </a:solidFill>
                <a:latin typeface="Verdana" pitchFamily="34" charset="0"/>
              </a:defRPr>
            </a:lvl5pPr>
            <a:lvl6pPr marL="2514600" indent="-228600" eaLnBrk="0" fontAlgn="base" hangingPunct="0">
              <a:spcBef>
                <a:spcPct val="20000"/>
              </a:spcBef>
              <a:spcAft>
                <a:spcPct val="0"/>
              </a:spcAft>
              <a:buChar char="»"/>
              <a:defRPr sz="2000">
                <a:solidFill>
                  <a:schemeClr val="bg1"/>
                </a:solidFill>
                <a:latin typeface="Verdana" pitchFamily="34" charset="0"/>
              </a:defRPr>
            </a:lvl6pPr>
            <a:lvl7pPr marL="2971800" indent="-228600" eaLnBrk="0" fontAlgn="base" hangingPunct="0">
              <a:spcBef>
                <a:spcPct val="20000"/>
              </a:spcBef>
              <a:spcAft>
                <a:spcPct val="0"/>
              </a:spcAft>
              <a:buChar char="»"/>
              <a:defRPr sz="2000">
                <a:solidFill>
                  <a:schemeClr val="bg1"/>
                </a:solidFill>
                <a:latin typeface="Verdana" pitchFamily="34" charset="0"/>
              </a:defRPr>
            </a:lvl7pPr>
            <a:lvl8pPr marL="3429000" indent="-228600" eaLnBrk="0" fontAlgn="base" hangingPunct="0">
              <a:spcBef>
                <a:spcPct val="20000"/>
              </a:spcBef>
              <a:spcAft>
                <a:spcPct val="0"/>
              </a:spcAft>
              <a:buChar char="»"/>
              <a:defRPr sz="2000">
                <a:solidFill>
                  <a:schemeClr val="bg1"/>
                </a:solidFill>
                <a:latin typeface="Verdana" pitchFamily="34" charset="0"/>
              </a:defRPr>
            </a:lvl8pPr>
            <a:lvl9pPr marL="3886200" indent="-228600" eaLnBrk="0" fontAlgn="base" hangingPunct="0">
              <a:spcBef>
                <a:spcPct val="20000"/>
              </a:spcBef>
              <a:spcAft>
                <a:spcPct val="0"/>
              </a:spcAft>
              <a:buChar char="»"/>
              <a:defRPr sz="2000">
                <a:solidFill>
                  <a:schemeClr val="bg1"/>
                </a:solidFill>
                <a:latin typeface="Verdana" pitchFamily="34" charset="0"/>
              </a:defRPr>
            </a:lvl9pPr>
          </a:lstStyle>
          <a:p>
            <a:pPr>
              <a:spcBef>
                <a:spcPct val="0"/>
              </a:spcBef>
              <a:buFontTx/>
              <a:buNone/>
            </a:pPr>
            <a:r>
              <a:rPr lang="en-US" altLang="en-US" sz="900" smtClean="0">
                <a:latin typeface="Arial" charset="0"/>
              </a:rPr>
              <a:t>Center for Food Security and Public Health, Iowa State University, 2011</a:t>
            </a:r>
          </a:p>
        </p:txBody>
      </p:sp>
      <p:pic>
        <p:nvPicPr>
          <p:cNvPr id="34821" name="Picture 1033" descr="ASF gastrohepatic ln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3988" y="4400550"/>
            <a:ext cx="3417887" cy="1866900"/>
          </a:xfrm>
          <a:prstGeom prst="rect">
            <a:avLst/>
          </a:prstGeom>
          <a:noFill/>
          <a:ln w="28575">
            <a:solidFill>
              <a:srgbClr val="E5B429"/>
            </a:solidFill>
            <a:miter lim="800000"/>
            <a:headEnd/>
            <a:tailEnd/>
          </a:ln>
          <a:extLst>
            <a:ext uri="{909E8E84-426E-40DD-AFC4-6F175D3DCCD1}">
              <a14:hiddenFill xmlns:a14="http://schemas.microsoft.com/office/drawing/2010/main">
                <a:solidFill>
                  <a:srgbClr val="FFFFFF"/>
                </a:solidFill>
              </a14:hiddenFill>
            </a:ext>
          </a:extLst>
        </p:spPr>
      </p:pic>
      <p:pic>
        <p:nvPicPr>
          <p:cNvPr id="34822"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3988" y="1628775"/>
            <a:ext cx="3441700" cy="2592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3652176"/>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ltLang="en-US" smtClean="0"/>
              <a:t>Diagnosis</a:t>
            </a:r>
          </a:p>
        </p:txBody>
      </p:sp>
      <p:sp>
        <p:nvSpPr>
          <p:cNvPr id="39939" name="Rectangle 3"/>
          <p:cNvSpPr>
            <a:spLocks noGrp="1" noChangeArrowheads="1"/>
          </p:cNvSpPr>
          <p:nvPr>
            <p:ph idx="1"/>
          </p:nvPr>
        </p:nvSpPr>
        <p:spPr/>
        <p:txBody>
          <a:bodyPr/>
          <a:lstStyle/>
          <a:p>
            <a:pPr eaLnBrk="1" hangingPunct="1"/>
            <a:r>
              <a:rPr lang="en-US" altLang="en-US" dirty="0" smtClean="0"/>
              <a:t>Suspect ASF in pigs with:</a:t>
            </a:r>
          </a:p>
          <a:p>
            <a:pPr lvl="1" eaLnBrk="1" hangingPunct="1"/>
            <a:r>
              <a:rPr lang="en-US" altLang="en-US" dirty="0" smtClean="0"/>
              <a:t>Fever</a:t>
            </a:r>
          </a:p>
          <a:p>
            <a:pPr lvl="1" eaLnBrk="1" hangingPunct="1"/>
            <a:r>
              <a:rPr lang="en-US" altLang="en-US" dirty="0" smtClean="0"/>
              <a:t>Characteristic post mortem</a:t>
            </a:r>
            <a:br>
              <a:rPr lang="en-US" altLang="en-US" dirty="0" smtClean="0"/>
            </a:br>
            <a:r>
              <a:rPr lang="en-US" altLang="en-US" dirty="0" smtClean="0"/>
              <a:t>signs in spleen, lymph nodes</a:t>
            </a:r>
          </a:p>
          <a:p>
            <a:pPr eaLnBrk="1" hangingPunct="1"/>
            <a:r>
              <a:rPr lang="en-US" altLang="en-US" dirty="0" smtClean="0"/>
              <a:t>Laboratory tests</a:t>
            </a:r>
          </a:p>
          <a:p>
            <a:pPr lvl="1" eaLnBrk="1" hangingPunct="1"/>
            <a:r>
              <a:rPr lang="en-US" altLang="en-US" dirty="0" smtClean="0"/>
              <a:t>Virus isolation</a:t>
            </a:r>
          </a:p>
          <a:p>
            <a:pPr lvl="1" eaLnBrk="1" hangingPunct="1"/>
            <a:r>
              <a:rPr lang="en-US" altLang="en-US" dirty="0" smtClean="0"/>
              <a:t>Viral antibody detection</a:t>
            </a:r>
          </a:p>
          <a:p>
            <a:pPr lvl="1" eaLnBrk="1" hangingPunct="1"/>
            <a:r>
              <a:rPr lang="en-US" altLang="en-US" dirty="0" smtClean="0"/>
              <a:t>PCR</a:t>
            </a:r>
          </a:p>
        </p:txBody>
      </p:sp>
      <p:sp>
        <p:nvSpPr>
          <p:cNvPr id="3994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Verdana" pitchFamily="34" charset="0"/>
              </a:defRPr>
            </a:lvl1pPr>
            <a:lvl2pPr marL="742950" indent="-285750" eaLnBrk="0" hangingPunct="0">
              <a:spcBef>
                <a:spcPct val="20000"/>
              </a:spcBef>
              <a:buChar char="–"/>
              <a:defRPr sz="2800">
                <a:solidFill>
                  <a:schemeClr val="bg1"/>
                </a:solidFill>
                <a:latin typeface="Verdana" pitchFamily="34" charset="0"/>
              </a:defRPr>
            </a:lvl2pPr>
            <a:lvl3pPr marL="1143000" indent="-228600" eaLnBrk="0" hangingPunct="0">
              <a:spcBef>
                <a:spcPct val="20000"/>
              </a:spcBef>
              <a:buChar char="•"/>
              <a:defRPr sz="2400">
                <a:solidFill>
                  <a:schemeClr val="bg1"/>
                </a:solidFill>
                <a:latin typeface="Verdana" pitchFamily="34" charset="0"/>
              </a:defRPr>
            </a:lvl3pPr>
            <a:lvl4pPr marL="1600200" indent="-228600" eaLnBrk="0" hangingPunct="0">
              <a:spcBef>
                <a:spcPct val="20000"/>
              </a:spcBef>
              <a:buChar char="–"/>
              <a:defRPr sz="2000">
                <a:solidFill>
                  <a:schemeClr val="bg1"/>
                </a:solidFill>
                <a:latin typeface="Verdana" pitchFamily="34" charset="0"/>
              </a:defRPr>
            </a:lvl4pPr>
            <a:lvl5pPr marL="2057400" indent="-228600" eaLnBrk="0" hangingPunct="0">
              <a:spcBef>
                <a:spcPct val="20000"/>
              </a:spcBef>
              <a:buChar char="»"/>
              <a:defRPr sz="2000">
                <a:solidFill>
                  <a:schemeClr val="bg1"/>
                </a:solidFill>
                <a:latin typeface="Verdana" pitchFamily="34" charset="0"/>
              </a:defRPr>
            </a:lvl5pPr>
            <a:lvl6pPr marL="2514600" indent="-228600" eaLnBrk="0" fontAlgn="base" hangingPunct="0">
              <a:spcBef>
                <a:spcPct val="20000"/>
              </a:spcBef>
              <a:spcAft>
                <a:spcPct val="0"/>
              </a:spcAft>
              <a:buChar char="»"/>
              <a:defRPr sz="2000">
                <a:solidFill>
                  <a:schemeClr val="bg1"/>
                </a:solidFill>
                <a:latin typeface="Verdana" pitchFamily="34" charset="0"/>
              </a:defRPr>
            </a:lvl6pPr>
            <a:lvl7pPr marL="2971800" indent="-228600" eaLnBrk="0" fontAlgn="base" hangingPunct="0">
              <a:spcBef>
                <a:spcPct val="20000"/>
              </a:spcBef>
              <a:spcAft>
                <a:spcPct val="0"/>
              </a:spcAft>
              <a:buChar char="»"/>
              <a:defRPr sz="2000">
                <a:solidFill>
                  <a:schemeClr val="bg1"/>
                </a:solidFill>
                <a:latin typeface="Verdana" pitchFamily="34" charset="0"/>
              </a:defRPr>
            </a:lvl7pPr>
            <a:lvl8pPr marL="3429000" indent="-228600" eaLnBrk="0" fontAlgn="base" hangingPunct="0">
              <a:spcBef>
                <a:spcPct val="20000"/>
              </a:spcBef>
              <a:spcAft>
                <a:spcPct val="0"/>
              </a:spcAft>
              <a:buChar char="»"/>
              <a:defRPr sz="2000">
                <a:solidFill>
                  <a:schemeClr val="bg1"/>
                </a:solidFill>
                <a:latin typeface="Verdana" pitchFamily="34" charset="0"/>
              </a:defRPr>
            </a:lvl8pPr>
            <a:lvl9pPr marL="3886200" indent="-228600" eaLnBrk="0" fontAlgn="base" hangingPunct="0">
              <a:spcBef>
                <a:spcPct val="20000"/>
              </a:spcBef>
              <a:spcAft>
                <a:spcPct val="0"/>
              </a:spcAft>
              <a:buChar char="»"/>
              <a:defRPr sz="2000">
                <a:solidFill>
                  <a:schemeClr val="bg1"/>
                </a:solidFill>
                <a:latin typeface="Verdana" pitchFamily="34" charset="0"/>
              </a:defRPr>
            </a:lvl9pPr>
          </a:lstStyle>
          <a:p>
            <a:pPr>
              <a:spcBef>
                <a:spcPct val="0"/>
              </a:spcBef>
              <a:buFontTx/>
              <a:buNone/>
            </a:pPr>
            <a:r>
              <a:rPr lang="en-US" altLang="en-US" sz="900" smtClean="0">
                <a:latin typeface="Arial" charset="0"/>
              </a:rPr>
              <a:t>Center for Food Security and Public Health, Iowa State University, 2011</a:t>
            </a:r>
          </a:p>
        </p:txBody>
      </p:sp>
      <p:pic>
        <p:nvPicPr>
          <p:cNvPr id="39941" name="Picture 4" descr="asf fluores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8638" y="1847850"/>
            <a:ext cx="1641475" cy="3105150"/>
          </a:xfrm>
          <a:prstGeom prst="rect">
            <a:avLst/>
          </a:prstGeom>
          <a:noFill/>
          <a:ln w="28575">
            <a:solidFill>
              <a:srgbClr val="E5B429"/>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1" y="5461001"/>
            <a:ext cx="1322387" cy="1348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5983960"/>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n-US" smtClean="0"/>
              <a:t>History</a:t>
            </a:r>
          </a:p>
        </p:txBody>
      </p:sp>
      <p:sp>
        <p:nvSpPr>
          <p:cNvPr id="24579" name="Rectangle 3"/>
          <p:cNvSpPr>
            <a:spLocks noGrp="1" noChangeArrowheads="1"/>
          </p:cNvSpPr>
          <p:nvPr>
            <p:ph idx="1"/>
          </p:nvPr>
        </p:nvSpPr>
        <p:spPr>
          <a:xfrm>
            <a:off x="76200" y="1371600"/>
            <a:ext cx="4038600" cy="5301734"/>
          </a:xfrm>
        </p:spPr>
        <p:txBody>
          <a:bodyPr>
            <a:normAutofit lnSpcReduction="10000"/>
          </a:bodyPr>
          <a:lstStyle/>
          <a:p>
            <a:pPr eaLnBrk="1" hangingPunct="1">
              <a:lnSpc>
                <a:spcPct val="90000"/>
              </a:lnSpc>
            </a:pPr>
            <a:r>
              <a:rPr lang="en-US" altLang="en-US" dirty="0" smtClean="0"/>
              <a:t>Discovery </a:t>
            </a:r>
          </a:p>
          <a:p>
            <a:pPr lvl="1" eaLnBrk="1" hangingPunct="1">
              <a:lnSpc>
                <a:spcPct val="90000"/>
              </a:lnSpc>
            </a:pPr>
            <a:r>
              <a:rPr lang="en-US" altLang="en-US" dirty="0" smtClean="0"/>
              <a:t>Kenya, early1900s</a:t>
            </a:r>
          </a:p>
          <a:p>
            <a:pPr eaLnBrk="1" hangingPunct="1">
              <a:lnSpc>
                <a:spcPct val="90000"/>
              </a:lnSpc>
            </a:pPr>
            <a:r>
              <a:rPr lang="en-US" altLang="en-US" dirty="0" smtClean="0"/>
              <a:t>Confined to sub-Saharan Africa and Sardinia until 2007</a:t>
            </a:r>
          </a:p>
          <a:p>
            <a:pPr eaLnBrk="1" hangingPunct="1">
              <a:lnSpc>
                <a:spcPct val="90000"/>
              </a:lnSpc>
            </a:pPr>
            <a:r>
              <a:rPr lang="en-US" altLang="en-US" dirty="0" smtClean="0"/>
              <a:t>Recent outbreaks</a:t>
            </a:r>
          </a:p>
          <a:p>
            <a:pPr lvl="1" eaLnBrk="1" hangingPunct="1">
              <a:lnSpc>
                <a:spcPct val="90000"/>
              </a:lnSpc>
            </a:pPr>
            <a:r>
              <a:rPr lang="en-US" altLang="en-US" dirty="0" smtClean="0"/>
              <a:t>The Caucasus (Georgia) in 2007</a:t>
            </a:r>
          </a:p>
          <a:p>
            <a:pPr lvl="1" eaLnBrk="1" hangingPunct="1">
              <a:lnSpc>
                <a:spcPct val="90000"/>
              </a:lnSpc>
            </a:pPr>
            <a:r>
              <a:rPr lang="en-US" altLang="en-US" dirty="0" smtClean="0"/>
              <a:t>Spread to Russia, Lithuania, Latvia, Poland, Romania, China</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219200"/>
            <a:ext cx="4724400"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4038600"/>
            <a:ext cx="4724400"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275574" y="3597310"/>
            <a:ext cx="2438400" cy="369332"/>
          </a:xfrm>
          <a:prstGeom prst="rect">
            <a:avLst/>
          </a:prstGeom>
          <a:noFill/>
        </p:spPr>
        <p:txBody>
          <a:bodyPr wrap="square" rtlCol="0">
            <a:spAutoFit/>
          </a:bodyPr>
          <a:lstStyle/>
          <a:p>
            <a:r>
              <a:rPr lang="en-US" dirty="0" smtClean="0"/>
              <a:t>2006</a:t>
            </a:r>
            <a:endParaRPr lang="en-US" dirty="0"/>
          </a:p>
        </p:txBody>
      </p:sp>
      <p:sp>
        <p:nvSpPr>
          <p:cNvPr id="3" name="TextBox 2"/>
          <p:cNvSpPr txBox="1"/>
          <p:nvPr/>
        </p:nvSpPr>
        <p:spPr>
          <a:xfrm>
            <a:off x="4275574" y="6488668"/>
            <a:ext cx="3429000" cy="369332"/>
          </a:xfrm>
          <a:prstGeom prst="rect">
            <a:avLst/>
          </a:prstGeom>
          <a:noFill/>
        </p:spPr>
        <p:txBody>
          <a:bodyPr wrap="square" rtlCol="0">
            <a:spAutoFit/>
          </a:bodyPr>
          <a:lstStyle/>
          <a:p>
            <a:r>
              <a:rPr lang="en-US" dirty="0" smtClean="0"/>
              <a:t>2018</a:t>
            </a:r>
            <a:endParaRPr lang="en-US" dirty="0"/>
          </a:p>
        </p:txBody>
      </p:sp>
    </p:spTree>
    <p:extLst>
      <p:ext uri="{BB962C8B-B14F-4D97-AF65-F5344CB8AC3E}">
        <p14:creationId xmlns:p14="http://schemas.microsoft.com/office/powerpoint/2010/main" val="2976552940"/>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TotalTime>
  <Words>1941</Words>
  <Application>Microsoft Office PowerPoint</Application>
  <PresentationFormat>On-screen Show (4:3)</PresentationFormat>
  <Paragraphs>156</Paragraphs>
  <Slides>13</Slides>
  <Notes>8</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African Swine Fever</vt:lpstr>
      <vt:lpstr>African Swine Fever Virus</vt:lpstr>
      <vt:lpstr>African Swine Fever Virus</vt:lpstr>
      <vt:lpstr>Morbidity/Mortality</vt:lpstr>
      <vt:lpstr>Animal Transmission</vt:lpstr>
      <vt:lpstr>Clinical Signs:  Acute Disease</vt:lpstr>
      <vt:lpstr>Post Mortem Lesions: Most Common</vt:lpstr>
      <vt:lpstr>Diagnosis</vt:lpstr>
      <vt:lpstr>History</vt:lpstr>
      <vt:lpstr>Spread to China</vt:lpstr>
      <vt:lpstr>PowerPoint Presentation</vt:lpstr>
      <vt:lpstr>Why are we concerned?</vt:lpstr>
      <vt:lpstr>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African Swine Fever</dc:title>
  <dc:creator>Harry Snelson</dc:creator>
  <cp:lastModifiedBy>Harry Snelson</cp:lastModifiedBy>
  <cp:revision>15</cp:revision>
  <dcterms:created xsi:type="dcterms:W3CDTF">2018-08-30T03:05:45Z</dcterms:created>
  <dcterms:modified xsi:type="dcterms:W3CDTF">2018-09-20T01:24:25Z</dcterms:modified>
</cp:coreProperties>
</file>